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1" r:id="rId2"/>
    <p:sldId id="257" r:id="rId3"/>
    <p:sldId id="258" r:id="rId4"/>
    <p:sldId id="332" r:id="rId5"/>
    <p:sldId id="260" r:id="rId6"/>
    <p:sldId id="259" r:id="rId7"/>
    <p:sldId id="268" r:id="rId8"/>
    <p:sldId id="289" r:id="rId9"/>
    <p:sldId id="329" r:id="rId10"/>
    <p:sldId id="327" r:id="rId11"/>
    <p:sldId id="328" r:id="rId12"/>
    <p:sldId id="316" r:id="rId13"/>
    <p:sldId id="323" r:id="rId14"/>
    <p:sldId id="326" r:id="rId15"/>
    <p:sldId id="274" r:id="rId16"/>
    <p:sldId id="32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46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55"/>
    <p:restoredTop sz="86422"/>
  </p:normalViewPr>
  <p:slideViewPr>
    <p:cSldViewPr snapToGrid="0" snapToObjects="1">
      <p:cViewPr>
        <p:scale>
          <a:sx n="60" d="100"/>
          <a:sy n="60" d="100"/>
        </p:scale>
        <p:origin x="-8" y="1152"/>
      </p:cViewPr>
      <p:guideLst/>
    </p:cSldViewPr>
  </p:slideViewPr>
  <p:outlineViewPr>
    <p:cViewPr>
      <p:scale>
        <a:sx n="33" d="100"/>
        <a:sy n="33" d="100"/>
      </p:scale>
      <p:origin x="0" y="-11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DCA86-AE79-9B44-961A-0B8F33719551}" type="datetimeFigureOut">
              <a:rPr lang="en-US" smtClean="0"/>
              <a:t>4/12/18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1D56E-7B61-EC41-9471-402CC7A5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93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848A5-1453-B844-BDCE-EE9F35714489}" type="datetimeFigureOut">
              <a:rPr lang="en-US" smtClean="0"/>
              <a:t>4/12/18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0A270-4A83-5C40-9AEA-6005E510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8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0A270-4A83-5C40-9AEA-6005E5109F7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43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0A270-4A83-5C40-9AEA-6005E5109F7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334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0A270-4A83-5C40-9AEA-6005E5109F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lesmanagement.org/" TargetMode="External"/><Relationship Id="rId4" Type="http://schemas.openxmlformats.org/officeDocument/2006/relationships/hyperlink" Target="http://www.salesmanagementconference.com/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lesmanagement.org/" TargetMode="External"/><Relationship Id="rId4" Type="http://schemas.openxmlformats.org/officeDocument/2006/relationships/hyperlink" Target="http://www.salesmanagementconference.com/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hyperlink" Target="http://www.salesmanagement.org/" TargetMode="Externa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3431099"/>
            <a:ext cx="12192000" cy="2618972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71532"/>
            <a:ext cx="449943" cy="44994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524000" y="1236510"/>
            <a:ext cx="6023675" cy="1424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Click to edit the presentation title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1524000" y="3681390"/>
            <a:ext cx="9296400" cy="3834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chemeClr val="tx2"/>
                </a:solidFill>
                <a:latin typeface="+mn-lt"/>
              </a:rPr>
              <a:t>Presented</a:t>
            </a:r>
            <a:r>
              <a:rPr lang="en-GB" sz="2400" baseline="0" dirty="0" smtClean="0">
                <a:solidFill>
                  <a:schemeClr val="tx2"/>
                </a:solidFill>
                <a:latin typeface="+mn-lt"/>
              </a:rPr>
              <a:t> by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716680"/>
            <a:ext cx="6023675" cy="4572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en-GB" dirty="0" smtClean="0"/>
              <a:t>Click to edit Subheading style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99" y="2709575"/>
            <a:ext cx="4970929" cy="50006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defRPr sz="1400">
                <a:solidFill>
                  <a:schemeClr val="accent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 smtClean="0"/>
              <a:t>3 September 2016</a:t>
            </a:r>
            <a:endParaRPr lang="en-US" dirty="0"/>
          </a:p>
        </p:txBody>
      </p:sp>
      <p:sp>
        <p:nvSpPr>
          <p:cNvPr id="41" name="Rectangle 40"/>
          <p:cNvSpPr/>
          <p:nvPr userDrawn="1"/>
        </p:nvSpPr>
        <p:spPr>
          <a:xfrm>
            <a:off x="2066933" y="6455276"/>
            <a:ext cx="42450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42" name="Picture 4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46" y="546197"/>
            <a:ext cx="2788906" cy="69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943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/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87388" y="1394847"/>
            <a:ext cx="10766425" cy="999683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buClr>
                <a:schemeClr val="accent1"/>
              </a:buClr>
              <a:buSzPct val="80000"/>
              <a:defRPr>
                <a:latin typeface="+mj-lt"/>
              </a:defRPr>
            </a:lvl1pPr>
            <a:lvl2pPr>
              <a:lnSpc>
                <a:spcPct val="100000"/>
              </a:lnSpc>
              <a:buClr>
                <a:schemeClr val="accent1"/>
              </a:buClr>
              <a:buSzPct val="80000"/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 smtClean="0"/>
              <a:t>Click to edit / add points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10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686822" y="5564650"/>
            <a:ext cx="4559300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 i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Source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578100" y="2518520"/>
            <a:ext cx="7035800" cy="289155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97496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1524863" y="1394847"/>
            <a:ext cx="9091476" cy="404505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686822" y="5564650"/>
            <a:ext cx="4559300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 i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Source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1525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1090038" y="1620121"/>
            <a:ext cx="4737322" cy="41066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170907" y="1648537"/>
            <a:ext cx="4737322" cy="41066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52434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 as picture /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86405" y="1651834"/>
            <a:ext cx="4737100" cy="41338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090613" y="1620838"/>
            <a:ext cx="4737100" cy="41338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33227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/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822" y="1715289"/>
            <a:ext cx="10766425" cy="34028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686822" y="5254683"/>
            <a:ext cx="4559300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 i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Source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97105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y Questions?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1853389" y="1702391"/>
            <a:ext cx="86002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Did we run out of time before we got 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to your question? </a:t>
            </a:r>
          </a:p>
          <a:p>
            <a:pPr algn="ctr"/>
            <a:endParaRPr lang="en-GB" sz="3600" dirty="0" smtClean="0">
              <a:solidFill>
                <a:schemeClr val="bg1"/>
              </a:solidFill>
            </a:endParaRPr>
          </a:p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Presenters can follow-up with you via email. Feel free to submit more questions if you’d like an offline response.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326581" y="6318772"/>
            <a:ext cx="24938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D6B220-D6D7-DC46-9B76-A6F7D0DDA5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066933" y="6455276"/>
            <a:ext cx="42450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71532"/>
            <a:ext cx="449943" cy="44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69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620033" y="6462406"/>
            <a:ext cx="49930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42030" y="2218937"/>
            <a:ext cx="4422936" cy="109694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70419" y="4275108"/>
            <a:ext cx="10766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smtClean="0">
                <a:solidFill>
                  <a:schemeClr val="bg1"/>
                </a:solidFill>
              </a:rPr>
              <a:t>Thank You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3942030" y="3843011"/>
            <a:ext cx="4422936" cy="258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183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" t="21779" r="72025" b="14654"/>
          <a:stretch/>
        </p:blipFill>
        <p:spPr>
          <a:xfrm>
            <a:off x="1491342" y="6241802"/>
            <a:ext cx="515258" cy="5094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97" y="187710"/>
            <a:ext cx="3172204" cy="131734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3431099"/>
            <a:ext cx="12192000" cy="2618972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524000" y="1236510"/>
            <a:ext cx="6023675" cy="1424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Click to edit the presentation title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1524000" y="3681390"/>
            <a:ext cx="9296400" cy="3834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rgbClr val="38474F"/>
                </a:solidFill>
              </a:rPr>
              <a:t>Presented by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716680"/>
            <a:ext cx="6023675" cy="4572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en-GB" dirty="0" smtClean="0"/>
              <a:t>Click to edit Subheading style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99" y="2709575"/>
            <a:ext cx="4970929" cy="50006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defRPr sz="1400">
                <a:solidFill>
                  <a:schemeClr val="accent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 smtClean="0"/>
              <a:t>3 September 2016</a:t>
            </a:r>
            <a:endParaRPr lang="en-US" dirty="0"/>
          </a:p>
        </p:txBody>
      </p:sp>
      <p:sp>
        <p:nvSpPr>
          <p:cNvPr id="41" name="Rectangle 40"/>
          <p:cNvSpPr/>
          <p:nvPr userDrawn="1"/>
        </p:nvSpPr>
        <p:spPr>
          <a:xfrm>
            <a:off x="2066933" y="6455276"/>
            <a:ext cx="42450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out S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" t="21779" r="72025" b="14654"/>
          <a:stretch/>
        </p:blipFill>
        <p:spPr>
          <a:xfrm>
            <a:off x="654431" y="6246632"/>
            <a:ext cx="515258" cy="509402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687089" y="604433"/>
            <a:ext cx="10766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38474F"/>
                </a:solidFill>
              </a:rPr>
              <a:t>About The Sales Management Association</a:t>
            </a:r>
            <a:endParaRPr lang="en-US" sz="3600" dirty="0">
              <a:solidFill>
                <a:srgbClr val="38474F"/>
              </a:solidFill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687089" y="1611530"/>
            <a:ext cx="5620721" cy="2728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800"/>
              </a:spcBef>
              <a:buClr>
                <a:srgbClr val="716658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Calibri Light" panose="020F0302020204030204"/>
              </a:rPr>
              <a:t>A global, cross-industry professional association for sales operations and sales management.</a:t>
            </a:r>
          </a:p>
          <a:p>
            <a:pPr marL="0" lvl="1">
              <a:spcBef>
                <a:spcPts val="800"/>
              </a:spcBef>
              <a:buClr>
                <a:srgbClr val="716658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Calibri Light" panose="020F0302020204030204"/>
              </a:rPr>
              <a:t>Focused in providing research, case studies, training, peer networking, and professional development to our membership. </a:t>
            </a:r>
          </a:p>
          <a:p>
            <a:pPr marL="0" lvl="1">
              <a:spcBef>
                <a:spcPts val="800"/>
              </a:spcBef>
              <a:buClr>
                <a:srgbClr val="716658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Calibri Light" panose="020F0302020204030204"/>
              </a:rPr>
              <a:t>Fostering a community of thought-leaders, service providers, academics, and practitioners.</a:t>
            </a:r>
          </a:p>
          <a:p>
            <a:endParaRPr lang="en-US" dirty="0">
              <a:solidFill>
                <a:srgbClr val="000000"/>
              </a:solidFill>
              <a:latin typeface="Calibri Light" panose="020F0302020204030204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687089" y="4439011"/>
            <a:ext cx="5620721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800"/>
              </a:spcBef>
              <a:buClr>
                <a:srgbClr val="716658"/>
              </a:buClr>
              <a:buSzPct val="100000"/>
              <a:buFont typeface="Times New Roman" pitchFamily="16" charset="0"/>
              <a:buNone/>
              <a:defRPr/>
            </a:pPr>
            <a:r>
              <a:rPr lang="en-US" b="1" kern="0" dirty="0" smtClean="0">
                <a:solidFill>
                  <a:srgbClr val="445C74"/>
                </a:solidFill>
                <a:latin typeface="Calibri Light" panose="020F0302020204030204"/>
                <a:cs typeface="Arial"/>
                <a:hlinkClick r:id="rId3"/>
              </a:rPr>
              <a:t>www.salesmanagement.org</a:t>
            </a:r>
            <a:endParaRPr lang="en-US" b="1" kern="0" dirty="0" smtClean="0">
              <a:solidFill>
                <a:srgbClr val="445C74"/>
              </a:solidFill>
              <a:latin typeface="Calibri Light" panose="020F0302020204030204"/>
              <a:cs typeface="Arial"/>
            </a:endParaRPr>
          </a:p>
          <a:p>
            <a:pPr marL="0" lvl="1">
              <a:spcBef>
                <a:spcPts val="800"/>
              </a:spcBef>
              <a:buClr>
                <a:srgbClr val="716658"/>
              </a:buClr>
              <a:buSzPct val="100000"/>
              <a:buFont typeface="Times New Roman" pitchFamily="16" charset="0"/>
              <a:buNone/>
              <a:defRPr/>
            </a:pPr>
            <a:r>
              <a:rPr lang="en-US" b="1" kern="0" dirty="0" smtClean="0">
                <a:solidFill>
                  <a:srgbClr val="445C74"/>
                </a:solidFill>
                <a:latin typeface="Calibri Light" panose="020F0302020204030204"/>
                <a:cs typeface="Arial"/>
                <a:hlinkClick r:id="rId4"/>
              </a:rPr>
              <a:t>www.salesmanagementconference.com</a:t>
            </a:r>
            <a:r>
              <a:rPr lang="en-US" b="1" kern="0" dirty="0" smtClean="0">
                <a:solidFill>
                  <a:srgbClr val="445C74"/>
                </a:solidFill>
                <a:latin typeface="Calibri Light" panose="020F0302020204030204"/>
                <a:cs typeface="Arial"/>
              </a:rPr>
              <a:t>  </a:t>
            </a:r>
            <a:endParaRPr lang="en-US" b="1" kern="0" dirty="0">
              <a:solidFill>
                <a:srgbClr val="445C74"/>
              </a:solidFill>
              <a:latin typeface="Calibri Light" panose="020F0302020204030204"/>
              <a:cs typeface="Arial"/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days Panelist /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Todays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87388" y="1534656"/>
            <a:ext cx="2613025" cy="26130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563889" y="1534655"/>
            <a:ext cx="2613025" cy="26130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687089" y="4317906"/>
            <a:ext cx="2613324" cy="3594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Name</a:t>
            </a:r>
            <a:endParaRPr lang="en-US" dirty="0"/>
          </a:p>
        </p:txBody>
      </p:sp>
      <p:sp>
        <p:nvSpPr>
          <p:cNvPr id="13" name="Text Placeholder 34"/>
          <p:cNvSpPr>
            <a:spLocks noGrp="1"/>
          </p:cNvSpPr>
          <p:nvPr>
            <p:ph type="body" sz="quarter" idx="17" hasCustomPrompt="1"/>
          </p:nvPr>
        </p:nvSpPr>
        <p:spPr>
          <a:xfrm>
            <a:off x="687089" y="4745320"/>
            <a:ext cx="2613324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Role</a:t>
            </a:r>
            <a:endParaRPr lang="en-US" dirty="0"/>
          </a:p>
        </p:txBody>
      </p:sp>
      <p:sp>
        <p:nvSpPr>
          <p:cNvPr id="14" name="Text Placeholder 34"/>
          <p:cNvSpPr>
            <a:spLocks noGrp="1"/>
          </p:cNvSpPr>
          <p:nvPr>
            <p:ph type="body" sz="quarter" idx="18" hasCustomPrompt="1"/>
          </p:nvPr>
        </p:nvSpPr>
        <p:spPr>
          <a:xfrm>
            <a:off x="687089" y="5190583"/>
            <a:ext cx="2613324" cy="36180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smtClean="0"/>
              <a:t>Company</a:t>
            </a:r>
            <a:endParaRPr lang="en-US" dirty="0"/>
          </a:p>
        </p:txBody>
      </p:sp>
      <p:sp>
        <p:nvSpPr>
          <p:cNvPr id="15" name="Text Placeholder 34"/>
          <p:cNvSpPr>
            <a:spLocks noGrp="1"/>
          </p:cNvSpPr>
          <p:nvPr>
            <p:ph type="body" sz="quarter" idx="19" hasCustomPrompt="1"/>
          </p:nvPr>
        </p:nvSpPr>
        <p:spPr>
          <a:xfrm>
            <a:off x="699790" y="5604850"/>
            <a:ext cx="2600623" cy="27280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Link</a:t>
            </a:r>
            <a:endParaRPr lang="en-US" dirty="0"/>
          </a:p>
        </p:txBody>
      </p:sp>
      <p:sp>
        <p:nvSpPr>
          <p:cNvPr id="18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3563590" y="4317906"/>
            <a:ext cx="2613324" cy="3594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Name</a:t>
            </a:r>
            <a:endParaRPr lang="en-US" dirty="0"/>
          </a:p>
        </p:txBody>
      </p:sp>
      <p:sp>
        <p:nvSpPr>
          <p:cNvPr id="20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3563590" y="4745320"/>
            <a:ext cx="2613324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Role</a:t>
            </a:r>
            <a:endParaRPr lang="en-US" dirty="0"/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22" hasCustomPrompt="1"/>
          </p:nvPr>
        </p:nvSpPr>
        <p:spPr>
          <a:xfrm>
            <a:off x="3563590" y="5190583"/>
            <a:ext cx="2613324" cy="36180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smtClean="0"/>
              <a:t>Company</a:t>
            </a:r>
            <a:endParaRPr lang="en-US" dirty="0"/>
          </a:p>
        </p:txBody>
      </p:sp>
      <p:sp>
        <p:nvSpPr>
          <p:cNvPr id="22" name="Text Placeholder 34"/>
          <p:cNvSpPr>
            <a:spLocks noGrp="1"/>
          </p:cNvSpPr>
          <p:nvPr>
            <p:ph type="body" sz="quarter" idx="23" hasCustomPrompt="1"/>
          </p:nvPr>
        </p:nvSpPr>
        <p:spPr>
          <a:xfrm>
            <a:off x="3576291" y="5604850"/>
            <a:ext cx="2600623" cy="27280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Link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" t="21779" r="72025" b="14654"/>
          <a:stretch/>
        </p:blipFill>
        <p:spPr>
          <a:xfrm>
            <a:off x="654431" y="6246632"/>
            <a:ext cx="515258" cy="509402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S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© Copyright 2018 The Sales Management Association. All rights reserved.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687089" y="604433"/>
            <a:ext cx="10766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</a:rPr>
              <a:t>About The Sales Management Association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687089" y="1611530"/>
            <a:ext cx="5620721" cy="2728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eaLnBrk="1" hangingPunct="1">
              <a:spcBef>
                <a:spcPts val="800"/>
              </a:spcBef>
              <a:buClr>
                <a:srgbClr val="716658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A global, cross-industry professional association for sales operations and sales management.</a:t>
            </a:r>
          </a:p>
          <a:p>
            <a:pPr marL="0" lvl="1" eaLnBrk="1" hangingPunct="1">
              <a:spcBef>
                <a:spcPts val="800"/>
              </a:spcBef>
              <a:buClr>
                <a:srgbClr val="716658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Focused in providing research, case studies, training, peer networking, and professional development to our membership. </a:t>
            </a:r>
          </a:p>
          <a:p>
            <a:pPr marL="0" lvl="1" eaLnBrk="1" hangingPunct="1">
              <a:spcBef>
                <a:spcPts val="800"/>
              </a:spcBef>
              <a:buClr>
                <a:srgbClr val="716658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Fostering a community of thought-leaders, service providers, academics, and practitioners.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687089" y="4439011"/>
            <a:ext cx="5620721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800"/>
              </a:spcBef>
              <a:buClr>
                <a:srgbClr val="716658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b="1" kern="0" dirty="0" smtClean="0">
                <a:solidFill>
                  <a:srgbClr val="445C74"/>
                </a:solidFill>
                <a:latin typeface="+mj-lt"/>
                <a:cs typeface="Arial"/>
                <a:hlinkClick r:id="rId3"/>
              </a:rPr>
              <a:t>www.salesmanagement.org</a:t>
            </a:r>
            <a:endParaRPr lang="en-US" sz="1800" b="1" kern="0" dirty="0" smtClean="0">
              <a:solidFill>
                <a:srgbClr val="445C74"/>
              </a:solidFill>
              <a:latin typeface="+mj-lt"/>
              <a:cs typeface="Arial"/>
            </a:endParaRPr>
          </a:p>
          <a:p>
            <a:pPr marL="0" lvl="1">
              <a:spcBef>
                <a:spcPts val="800"/>
              </a:spcBef>
              <a:buClr>
                <a:srgbClr val="716658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b="1" kern="0" dirty="0" smtClean="0">
                <a:solidFill>
                  <a:srgbClr val="445C74"/>
                </a:solidFill>
                <a:latin typeface="+mj-lt"/>
                <a:cs typeface="Arial"/>
                <a:hlinkClick r:id="rId4"/>
              </a:rPr>
              <a:t>www.salesmanagementconference.com</a:t>
            </a:r>
            <a:r>
              <a:rPr lang="en-US" sz="1800" b="1" kern="0" dirty="0" smtClean="0">
                <a:solidFill>
                  <a:srgbClr val="445C74"/>
                </a:solidFill>
                <a:latin typeface="+mj-lt"/>
                <a:cs typeface="Arial"/>
              </a:rPr>
              <a:t>  </a:t>
            </a:r>
            <a:endParaRPr lang="en-US" sz="1800" b="1" kern="0" dirty="0">
              <a:solidFill>
                <a:srgbClr val="445C74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351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estion / 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5594888" y="1155432"/>
            <a:ext cx="7598667" cy="6654200"/>
          </a:xfrm>
          <a:prstGeom prst="rect">
            <a:avLst/>
          </a:prstGeom>
        </p:spPr>
      </p:pic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1298098" y="1139929"/>
            <a:ext cx="9522302" cy="406635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What is sales development?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936712" y="6384848"/>
            <a:ext cx="42450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solidFill>
                  <a:srgbClr val="FFFFFF"/>
                </a:solidFill>
              </a:rPr>
              <a:t>© Copyright 2018 The Sales Management Association. All rights reserved.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estion / Divid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l="6" r="6"/>
          <a:stretch/>
        </p:blipFill>
        <p:spPr>
          <a:xfrm>
            <a:off x="5594888" y="1155432"/>
            <a:ext cx="7598667" cy="6654200"/>
          </a:xfrm>
          <a:prstGeom prst="rect">
            <a:avLst/>
          </a:prstGeom>
        </p:spPr>
      </p:pic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1298098" y="1139929"/>
            <a:ext cx="9522302" cy="406635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4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What is sales development?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565169" y="6462406"/>
            <a:ext cx="49930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87089" y="1715289"/>
            <a:ext cx="10766724" cy="38129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 sz="2400">
                <a:solidFill>
                  <a:schemeClr val="tx2"/>
                </a:solidFill>
                <a:latin typeface="+mj-lt"/>
              </a:defRPr>
            </a:lvl1pPr>
            <a:lvl2pPr marL="685800" indent="-228600">
              <a:lnSpc>
                <a:spcPct val="100000"/>
              </a:lnSpc>
              <a:buClr>
                <a:schemeClr val="accent1"/>
              </a:buClr>
              <a:buSzPct val="80000"/>
              <a:buFont typeface="Arial" charset="0"/>
              <a:buChar char="•"/>
              <a:defRPr sz="24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" t="21779" r="72025" b="14654"/>
          <a:stretch/>
        </p:blipFill>
        <p:spPr>
          <a:xfrm>
            <a:off x="654431" y="6246632"/>
            <a:ext cx="515258" cy="509402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 List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87089" y="1715289"/>
            <a:ext cx="6550619" cy="38129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 sz="2400">
                <a:solidFill>
                  <a:schemeClr val="tx2"/>
                </a:solidFill>
                <a:latin typeface="+mj-lt"/>
              </a:defRPr>
            </a:lvl1pPr>
            <a:lvl2pPr marL="685800" indent="-228600">
              <a:lnSpc>
                <a:spcPct val="100000"/>
              </a:lnSpc>
              <a:buClr>
                <a:schemeClr val="accent1"/>
              </a:buClr>
              <a:buSzPct val="80000"/>
              <a:buFont typeface="Arial" charset="0"/>
              <a:buChar char="•"/>
              <a:defRPr sz="24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7578672" y="1715289"/>
            <a:ext cx="0" cy="3843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7935913" y="1730490"/>
            <a:ext cx="3417887" cy="3813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" t="21779" r="72025" b="14654"/>
          <a:stretch/>
        </p:blipFill>
        <p:spPr>
          <a:xfrm>
            <a:off x="654431" y="6246632"/>
            <a:ext cx="515258" cy="509402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87089" y="1715289"/>
            <a:ext cx="10766724" cy="38129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 sz="2400" b="0">
                <a:solidFill>
                  <a:schemeClr val="tx2"/>
                </a:solidFill>
                <a:latin typeface="+mj-lt"/>
              </a:defRPr>
            </a:lvl1pPr>
            <a:lvl2pPr marL="685800" indent="-228600">
              <a:lnSpc>
                <a:spcPct val="100000"/>
              </a:lnSpc>
              <a:buClr>
                <a:schemeClr val="accent1"/>
              </a:buClr>
              <a:buSzPct val="80000"/>
              <a:buFont typeface="Arial" charset="0"/>
              <a:buChar char="•"/>
              <a:defRPr sz="24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 smtClean="0"/>
              <a:t>Point</a:t>
            </a:r>
          </a:p>
          <a:p>
            <a:pPr lvl="0"/>
            <a:r>
              <a:rPr lang="en-GB" dirty="0" smtClean="0"/>
              <a:t>Point</a:t>
            </a:r>
          </a:p>
          <a:p>
            <a:pPr lvl="0"/>
            <a:r>
              <a:rPr lang="en-GB" dirty="0" smtClean="0"/>
              <a:t>Point</a:t>
            </a:r>
          </a:p>
          <a:p>
            <a:pPr lvl="0"/>
            <a:endParaRPr lang="en-GB" dirty="0" smtClean="0"/>
          </a:p>
        </p:txBody>
      </p:sp>
      <p:sp>
        <p:nvSpPr>
          <p:cNvPr id="10" name="Rectangle 9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" t="21779" r="72025" b="14654"/>
          <a:stretch/>
        </p:blipFill>
        <p:spPr>
          <a:xfrm>
            <a:off x="654431" y="6246632"/>
            <a:ext cx="515258" cy="509402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164863" y="2278251"/>
            <a:ext cx="7811476" cy="27430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800" b="0" i="1">
                <a:solidFill>
                  <a:schemeClr val="accent1"/>
                </a:solidFill>
                <a:latin typeface="Constantia" charset="0"/>
                <a:ea typeface="Constantia" charset="0"/>
                <a:cs typeface="Constantia" charset="0"/>
              </a:defRPr>
            </a:lvl1pPr>
          </a:lstStyle>
          <a:p>
            <a:pPr lvl="0"/>
            <a:r>
              <a:rPr lang="en-GB" dirty="0" smtClean="0"/>
              <a:t>“Click </a:t>
            </a:r>
            <a:r>
              <a:rPr lang="en-GB" smtClean="0"/>
              <a:t>to edit quote text” </a:t>
            </a:r>
            <a:endParaRPr lang="en-GB" dirty="0" smtClean="0"/>
          </a:p>
        </p:txBody>
      </p:sp>
      <p:sp>
        <p:nvSpPr>
          <p:cNvPr id="10" name="Rectangle 9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" t="21779" r="72025" b="14654"/>
          <a:stretch/>
        </p:blipFill>
        <p:spPr>
          <a:xfrm>
            <a:off x="654431" y="6246632"/>
            <a:ext cx="515258" cy="509402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/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87388" y="1394847"/>
            <a:ext cx="10766425" cy="999683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buClr>
                <a:schemeClr val="accent1"/>
              </a:buClr>
              <a:buSzPct val="80000"/>
              <a:defRPr>
                <a:latin typeface="+mj-lt"/>
              </a:defRPr>
            </a:lvl1pPr>
            <a:lvl2pPr>
              <a:lnSpc>
                <a:spcPct val="100000"/>
              </a:lnSpc>
              <a:buClr>
                <a:schemeClr val="accent1"/>
              </a:buClr>
              <a:buSzPct val="80000"/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 smtClean="0"/>
              <a:t>Click to edit / add points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10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686822" y="5564650"/>
            <a:ext cx="4559300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 i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Source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578100" y="2518520"/>
            <a:ext cx="7035800" cy="289155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" t="21779" r="72025" b="14654"/>
          <a:stretch/>
        </p:blipFill>
        <p:spPr>
          <a:xfrm>
            <a:off x="654431" y="6246632"/>
            <a:ext cx="515258" cy="509402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1524863" y="1394847"/>
            <a:ext cx="9091476" cy="404505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686822" y="5564650"/>
            <a:ext cx="4559300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 i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Source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" t="21779" r="72025" b="14654"/>
          <a:stretch/>
        </p:blipFill>
        <p:spPr>
          <a:xfrm>
            <a:off x="654431" y="6246632"/>
            <a:ext cx="515258" cy="509402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1090038" y="1620121"/>
            <a:ext cx="4737322" cy="41066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170907" y="1648537"/>
            <a:ext cx="4737322" cy="41066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" t="21779" r="72025" b="14654"/>
          <a:stretch/>
        </p:blipFill>
        <p:spPr>
          <a:xfrm>
            <a:off x="654431" y="6246632"/>
            <a:ext cx="515258" cy="509402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hart as picture /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86405" y="1651834"/>
            <a:ext cx="4737100" cy="41338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090613" y="1620838"/>
            <a:ext cx="4737100" cy="41338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" t="21779" r="72025" b="14654"/>
          <a:stretch/>
        </p:blipFill>
        <p:spPr>
          <a:xfrm>
            <a:off x="654431" y="6246632"/>
            <a:ext cx="515258" cy="509402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days Panelist /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Todays </a:t>
            </a:r>
            <a:r>
              <a:rPr lang="is-IS" dirty="0" smtClean="0"/>
              <a:t>…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87388" y="1534656"/>
            <a:ext cx="2613025" cy="26130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563889" y="1534655"/>
            <a:ext cx="2613025" cy="26130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687089" y="4317906"/>
            <a:ext cx="2613324" cy="3594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Name</a:t>
            </a:r>
            <a:endParaRPr lang="en-US" dirty="0"/>
          </a:p>
        </p:txBody>
      </p:sp>
      <p:sp>
        <p:nvSpPr>
          <p:cNvPr id="13" name="Text Placeholder 34"/>
          <p:cNvSpPr>
            <a:spLocks noGrp="1"/>
          </p:cNvSpPr>
          <p:nvPr>
            <p:ph type="body" sz="quarter" idx="17" hasCustomPrompt="1"/>
          </p:nvPr>
        </p:nvSpPr>
        <p:spPr>
          <a:xfrm>
            <a:off x="687089" y="4745320"/>
            <a:ext cx="2613324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Role</a:t>
            </a:r>
            <a:endParaRPr lang="en-US" dirty="0"/>
          </a:p>
        </p:txBody>
      </p:sp>
      <p:sp>
        <p:nvSpPr>
          <p:cNvPr id="14" name="Text Placeholder 34"/>
          <p:cNvSpPr>
            <a:spLocks noGrp="1"/>
          </p:cNvSpPr>
          <p:nvPr>
            <p:ph type="body" sz="quarter" idx="18" hasCustomPrompt="1"/>
          </p:nvPr>
        </p:nvSpPr>
        <p:spPr>
          <a:xfrm>
            <a:off x="687089" y="5190583"/>
            <a:ext cx="2613324" cy="36180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smtClean="0"/>
              <a:t>Company</a:t>
            </a:r>
            <a:endParaRPr lang="en-US" dirty="0"/>
          </a:p>
        </p:txBody>
      </p:sp>
      <p:sp>
        <p:nvSpPr>
          <p:cNvPr id="15" name="Text Placeholder 34"/>
          <p:cNvSpPr>
            <a:spLocks noGrp="1"/>
          </p:cNvSpPr>
          <p:nvPr>
            <p:ph type="body" sz="quarter" idx="19" hasCustomPrompt="1"/>
          </p:nvPr>
        </p:nvSpPr>
        <p:spPr>
          <a:xfrm>
            <a:off x="699790" y="5604850"/>
            <a:ext cx="2600623" cy="27280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Link</a:t>
            </a:r>
            <a:endParaRPr lang="en-US" dirty="0"/>
          </a:p>
        </p:txBody>
      </p:sp>
      <p:sp>
        <p:nvSpPr>
          <p:cNvPr id="18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3563590" y="4317906"/>
            <a:ext cx="2613324" cy="3594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Name</a:t>
            </a:r>
            <a:endParaRPr lang="en-US" dirty="0"/>
          </a:p>
        </p:txBody>
      </p:sp>
      <p:sp>
        <p:nvSpPr>
          <p:cNvPr id="20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3563590" y="4745320"/>
            <a:ext cx="2613324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Role</a:t>
            </a:r>
            <a:endParaRPr lang="en-US" dirty="0"/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22" hasCustomPrompt="1"/>
          </p:nvPr>
        </p:nvSpPr>
        <p:spPr>
          <a:xfrm>
            <a:off x="3563590" y="5190583"/>
            <a:ext cx="2613324" cy="36180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smtClean="0"/>
              <a:t>Company</a:t>
            </a:r>
            <a:endParaRPr lang="en-US" dirty="0"/>
          </a:p>
        </p:txBody>
      </p:sp>
      <p:sp>
        <p:nvSpPr>
          <p:cNvPr id="22" name="Text Placeholder 34"/>
          <p:cNvSpPr>
            <a:spLocks noGrp="1"/>
          </p:cNvSpPr>
          <p:nvPr>
            <p:ph type="body" sz="quarter" idx="23" hasCustomPrompt="1"/>
          </p:nvPr>
        </p:nvSpPr>
        <p:spPr>
          <a:xfrm>
            <a:off x="3576291" y="5604850"/>
            <a:ext cx="2600623" cy="27280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Link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6848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/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822" y="1715289"/>
            <a:ext cx="10766425" cy="34028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686822" y="5254683"/>
            <a:ext cx="4559300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 i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Source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" t="21779" r="72025" b="14654"/>
          <a:stretch/>
        </p:blipFill>
        <p:spPr>
          <a:xfrm>
            <a:off x="654431" y="6246632"/>
            <a:ext cx="515258" cy="509402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y Questions?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1853389" y="1702391"/>
            <a:ext cx="86002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FFFF"/>
                </a:solidFill>
              </a:rPr>
              <a:t>Did we run out of time before we got </a:t>
            </a:r>
            <a:br>
              <a:rPr lang="en-GB" sz="3600" dirty="0" smtClean="0">
                <a:solidFill>
                  <a:srgbClr val="FFFFFF"/>
                </a:solidFill>
              </a:rPr>
            </a:br>
            <a:r>
              <a:rPr lang="en-GB" sz="3600" dirty="0" smtClean="0">
                <a:solidFill>
                  <a:srgbClr val="FFFFFF"/>
                </a:solidFill>
              </a:rPr>
              <a:t>to your question? </a:t>
            </a:r>
          </a:p>
          <a:p>
            <a:pPr algn="ctr"/>
            <a:endParaRPr lang="en-GB" sz="3600" dirty="0" smtClean="0">
              <a:solidFill>
                <a:srgbClr val="FFFFFF"/>
              </a:solidFill>
            </a:endParaRPr>
          </a:p>
          <a:p>
            <a:pPr algn="ctr"/>
            <a:r>
              <a:rPr lang="en-GB" sz="3600" dirty="0" smtClean="0">
                <a:solidFill>
                  <a:srgbClr val="FFFFFF"/>
                </a:solidFill>
              </a:rPr>
              <a:t>Presenters can follow-up with you via email. Feel free to submit more questions if you’d like an offline response.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326581" y="6318772"/>
            <a:ext cx="24938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D6B220-D6D7-DC46-9B76-A6F7D0DDA59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066933" y="6455276"/>
            <a:ext cx="42450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FFFFFF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71532"/>
            <a:ext cx="449943" cy="449943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ck 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620033" y="6462406"/>
            <a:ext cx="49930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© Copyright 2018 The Sales Management Association. All rights reserved.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70419" y="4275108"/>
            <a:ext cx="10766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smtClean="0">
                <a:solidFill>
                  <a:srgbClr val="FFFFFF"/>
                </a:solidFill>
              </a:rPr>
              <a:t>Thank You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3942030" y="3843011"/>
            <a:ext cx="4422936" cy="258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91" t="9081" r="670" b="1978"/>
          <a:stretch/>
        </p:blipFill>
        <p:spPr>
          <a:xfrm>
            <a:off x="5247694" y="2017947"/>
            <a:ext cx="3116990" cy="16320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2" t="32731" r="73664" b="23194"/>
          <a:stretch/>
        </p:blipFill>
        <p:spPr>
          <a:xfrm>
            <a:off x="4046603" y="2387454"/>
            <a:ext cx="1189752" cy="989178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3431099"/>
            <a:ext cx="12192000" cy="2618972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71532"/>
            <a:ext cx="449943" cy="44994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524000" y="1236510"/>
            <a:ext cx="6023675" cy="1424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Click to edit the presentation title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1524000" y="3681390"/>
            <a:ext cx="9296400" cy="3834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rgbClr val="38474F"/>
                </a:solidFill>
              </a:rPr>
              <a:t>Presented by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716680"/>
            <a:ext cx="6023675" cy="4572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en-GB" dirty="0" smtClean="0"/>
              <a:t>Click to edit Subheading style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99" y="2709575"/>
            <a:ext cx="4970929" cy="50006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defRPr sz="1400">
                <a:solidFill>
                  <a:schemeClr val="accent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 smtClean="0"/>
              <a:t>3 September 2016</a:t>
            </a:r>
            <a:endParaRPr lang="en-US" dirty="0"/>
          </a:p>
        </p:txBody>
      </p:sp>
      <p:sp>
        <p:nvSpPr>
          <p:cNvPr id="41" name="Rectangle 40"/>
          <p:cNvSpPr/>
          <p:nvPr userDrawn="1"/>
        </p:nvSpPr>
        <p:spPr>
          <a:xfrm>
            <a:off x="2066933" y="6453420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42" name="Picture 4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46" y="546197"/>
            <a:ext cx="2788906" cy="69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30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bout S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87089" y="604433"/>
            <a:ext cx="10766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38474F"/>
                </a:solidFill>
              </a:rPr>
              <a:t>About The Sales Management Association</a:t>
            </a:r>
            <a:endParaRPr lang="en-US" sz="3600" dirty="0">
              <a:solidFill>
                <a:srgbClr val="38474F"/>
              </a:solidFill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687089" y="1611530"/>
            <a:ext cx="5620721" cy="2728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800"/>
              </a:spcBef>
              <a:buClr>
                <a:srgbClr val="716658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Calibri Light" panose="020F0302020204030204"/>
              </a:rPr>
              <a:t>A global, cross-industry professional association for sales operations and sales management.</a:t>
            </a:r>
          </a:p>
          <a:p>
            <a:pPr marL="0" lvl="1">
              <a:spcBef>
                <a:spcPts val="800"/>
              </a:spcBef>
              <a:buClr>
                <a:srgbClr val="716658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Calibri Light" panose="020F0302020204030204"/>
              </a:rPr>
              <a:t>Focused in providing research, case studies, training, peer networking, and professional development to our membership. </a:t>
            </a:r>
          </a:p>
          <a:p>
            <a:pPr marL="0" lvl="1">
              <a:spcBef>
                <a:spcPts val="800"/>
              </a:spcBef>
              <a:buClr>
                <a:srgbClr val="716658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Calibri Light" panose="020F0302020204030204"/>
              </a:rPr>
              <a:t>Fostering a community of thought-leaders, service providers, academics, and practitioners.</a:t>
            </a:r>
          </a:p>
          <a:p>
            <a:endParaRPr lang="en-US" dirty="0">
              <a:solidFill>
                <a:srgbClr val="000000"/>
              </a:solidFill>
              <a:latin typeface="Calibri Light" panose="020F0302020204030204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687089" y="4439011"/>
            <a:ext cx="5620721" cy="40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800"/>
              </a:spcBef>
              <a:buClr>
                <a:srgbClr val="716658"/>
              </a:buClr>
              <a:buSzPct val="100000"/>
              <a:buFont typeface="Times New Roman" pitchFamily="16" charset="0"/>
              <a:buNone/>
              <a:defRPr/>
            </a:pPr>
            <a:r>
              <a:rPr lang="en-US" b="1" dirty="0" smtClean="0">
                <a:solidFill>
                  <a:srgbClr val="38474F"/>
                </a:solidFill>
                <a:latin typeface="Calibri Light" panose="020F0302020204030204"/>
                <a:cs typeface="Arial"/>
              </a:rPr>
              <a:t>Learn More: </a:t>
            </a:r>
            <a:r>
              <a:rPr lang="en-US" b="1" kern="0" dirty="0" smtClean="0">
                <a:solidFill>
                  <a:srgbClr val="445C74"/>
                </a:solidFill>
                <a:latin typeface="Calibri Light" panose="020F0302020204030204"/>
                <a:cs typeface="Arial"/>
                <a:hlinkClick r:id="rId3"/>
              </a:rPr>
              <a:t>www.salesmanagement.org</a:t>
            </a:r>
            <a:r>
              <a:rPr lang="en-US" b="1" kern="0" dirty="0" smtClean="0">
                <a:solidFill>
                  <a:srgbClr val="445C74"/>
                </a:solidFill>
                <a:latin typeface="Calibri Light" panose="020F0302020204030204"/>
                <a:cs typeface="Arial"/>
              </a:rPr>
              <a:t> </a:t>
            </a:r>
            <a:endParaRPr lang="en-US" b="1" kern="0" dirty="0">
              <a:solidFill>
                <a:srgbClr val="445C74"/>
              </a:solidFill>
              <a:latin typeface="Calibri Light" panose="020F0302020204030204"/>
              <a:cs typeface="Arial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258549" y="6413664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48235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days Panelist /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Todays </a:t>
            </a:r>
            <a:r>
              <a:rPr lang="is-IS" dirty="0" smtClean="0"/>
              <a:t>…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87388" y="1534656"/>
            <a:ext cx="2613025" cy="26130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563889" y="1534655"/>
            <a:ext cx="2613025" cy="26130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687089" y="4317906"/>
            <a:ext cx="2613324" cy="3594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Name</a:t>
            </a:r>
            <a:endParaRPr lang="en-US" dirty="0"/>
          </a:p>
        </p:txBody>
      </p:sp>
      <p:sp>
        <p:nvSpPr>
          <p:cNvPr id="13" name="Text Placeholder 34"/>
          <p:cNvSpPr>
            <a:spLocks noGrp="1"/>
          </p:cNvSpPr>
          <p:nvPr>
            <p:ph type="body" sz="quarter" idx="17" hasCustomPrompt="1"/>
          </p:nvPr>
        </p:nvSpPr>
        <p:spPr>
          <a:xfrm>
            <a:off x="687089" y="4745320"/>
            <a:ext cx="2613324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Role</a:t>
            </a:r>
            <a:endParaRPr lang="en-US" dirty="0"/>
          </a:p>
        </p:txBody>
      </p:sp>
      <p:sp>
        <p:nvSpPr>
          <p:cNvPr id="14" name="Text Placeholder 34"/>
          <p:cNvSpPr>
            <a:spLocks noGrp="1"/>
          </p:cNvSpPr>
          <p:nvPr>
            <p:ph type="body" sz="quarter" idx="18" hasCustomPrompt="1"/>
          </p:nvPr>
        </p:nvSpPr>
        <p:spPr>
          <a:xfrm>
            <a:off x="687089" y="5190583"/>
            <a:ext cx="2613324" cy="36180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smtClean="0"/>
              <a:t>Company</a:t>
            </a:r>
            <a:endParaRPr lang="en-US" dirty="0"/>
          </a:p>
        </p:txBody>
      </p:sp>
      <p:sp>
        <p:nvSpPr>
          <p:cNvPr id="15" name="Text Placeholder 34"/>
          <p:cNvSpPr>
            <a:spLocks noGrp="1"/>
          </p:cNvSpPr>
          <p:nvPr>
            <p:ph type="body" sz="quarter" idx="19" hasCustomPrompt="1"/>
          </p:nvPr>
        </p:nvSpPr>
        <p:spPr>
          <a:xfrm>
            <a:off x="699790" y="5604850"/>
            <a:ext cx="2600623" cy="27280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Link</a:t>
            </a:r>
            <a:endParaRPr lang="en-US" dirty="0"/>
          </a:p>
        </p:txBody>
      </p:sp>
      <p:sp>
        <p:nvSpPr>
          <p:cNvPr id="18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3563590" y="4317906"/>
            <a:ext cx="2613324" cy="3594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Name</a:t>
            </a:r>
            <a:endParaRPr lang="en-US" dirty="0"/>
          </a:p>
        </p:txBody>
      </p:sp>
      <p:sp>
        <p:nvSpPr>
          <p:cNvPr id="20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3563590" y="4745320"/>
            <a:ext cx="2613324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Role</a:t>
            </a:r>
            <a:endParaRPr lang="en-US" dirty="0"/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22" hasCustomPrompt="1"/>
          </p:nvPr>
        </p:nvSpPr>
        <p:spPr>
          <a:xfrm>
            <a:off x="3563590" y="5190583"/>
            <a:ext cx="2613324" cy="36180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smtClean="0"/>
              <a:t>Company</a:t>
            </a:r>
            <a:endParaRPr lang="en-US" dirty="0"/>
          </a:p>
        </p:txBody>
      </p:sp>
      <p:sp>
        <p:nvSpPr>
          <p:cNvPr id="22" name="Text Placeholder 34"/>
          <p:cNvSpPr>
            <a:spLocks noGrp="1"/>
          </p:cNvSpPr>
          <p:nvPr>
            <p:ph type="body" sz="quarter" idx="23" hasCustomPrompt="1"/>
          </p:nvPr>
        </p:nvSpPr>
        <p:spPr>
          <a:xfrm>
            <a:off x="3576291" y="5604850"/>
            <a:ext cx="2600623" cy="27280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Link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258549" y="6413664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64322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estion / 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5594888" y="1155432"/>
            <a:ext cx="7598667" cy="6654200"/>
          </a:xfrm>
          <a:prstGeom prst="rect">
            <a:avLst/>
          </a:prstGeom>
        </p:spPr>
      </p:pic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1298098" y="1139929"/>
            <a:ext cx="9522302" cy="406635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What is sales development?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936713" y="6462406"/>
            <a:ext cx="42450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solidFill>
                  <a:srgbClr val="FFFFFF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8679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estion / Divid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l="6" r="6"/>
          <a:stretch/>
        </p:blipFill>
        <p:spPr>
          <a:xfrm>
            <a:off x="5594888" y="1155432"/>
            <a:ext cx="7598667" cy="6654200"/>
          </a:xfrm>
          <a:prstGeom prst="rect">
            <a:avLst/>
          </a:prstGeom>
        </p:spPr>
      </p:pic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1298098" y="1139929"/>
            <a:ext cx="9522302" cy="406635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4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What is sales development?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236442" y="6462406"/>
            <a:ext cx="36456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rgbClr val="38474F"/>
                </a:solidFill>
              </a:rPr>
              <a:t>© </a:t>
            </a:r>
            <a:r>
              <a:rPr lang="en-US" sz="1000" dirty="0" smtClean="0">
                <a:solidFill>
                  <a:srgbClr val="38474F"/>
                </a:solidFill>
              </a:rPr>
              <a:t>Copyright</a:t>
            </a:r>
            <a:r>
              <a:rPr lang="en-US" sz="1200" dirty="0" smtClean="0">
                <a:solidFill>
                  <a:srgbClr val="38474F"/>
                </a:solidFill>
              </a:rPr>
              <a:t> 2018 The Sales Management Association.</a:t>
            </a:r>
          </a:p>
        </p:txBody>
      </p:sp>
    </p:spTree>
    <p:extLst>
      <p:ext uri="{BB962C8B-B14F-4D97-AF65-F5344CB8AC3E}">
        <p14:creationId xmlns:p14="http://schemas.microsoft.com/office/powerpoint/2010/main" val="1060728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87089" y="1715289"/>
            <a:ext cx="10766724" cy="38129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 sz="2400">
                <a:solidFill>
                  <a:schemeClr val="tx2"/>
                </a:solidFill>
                <a:latin typeface="+mj-lt"/>
              </a:defRPr>
            </a:lvl1pPr>
            <a:lvl2pPr marL="685800" indent="-228600">
              <a:lnSpc>
                <a:spcPct val="100000"/>
              </a:lnSpc>
              <a:buClr>
                <a:schemeClr val="accent1"/>
              </a:buClr>
              <a:buSzPct val="80000"/>
              <a:buFont typeface="Arial" charset="0"/>
              <a:buChar char="•"/>
              <a:defRPr sz="24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258549" y="6413664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17769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ullet List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87089" y="1715289"/>
            <a:ext cx="6550619" cy="38129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 sz="2400">
                <a:solidFill>
                  <a:schemeClr val="tx2"/>
                </a:solidFill>
                <a:latin typeface="+mj-lt"/>
              </a:defRPr>
            </a:lvl1pPr>
            <a:lvl2pPr marL="685800" indent="-228600">
              <a:lnSpc>
                <a:spcPct val="100000"/>
              </a:lnSpc>
              <a:buClr>
                <a:schemeClr val="accent1"/>
              </a:buClr>
              <a:buSzPct val="80000"/>
              <a:buFont typeface="Arial" charset="0"/>
              <a:buChar char="•"/>
              <a:defRPr sz="24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7578672" y="1715289"/>
            <a:ext cx="0" cy="3843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7935913" y="1730490"/>
            <a:ext cx="3417887" cy="3813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258549" y="6413664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00314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/ 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5594888" y="1155432"/>
            <a:ext cx="7598667" cy="6654200"/>
          </a:xfrm>
          <a:prstGeom prst="rect">
            <a:avLst/>
          </a:prstGeom>
        </p:spPr>
      </p:pic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1298098" y="1139929"/>
            <a:ext cx="9522302" cy="406635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What is sales development?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936712" y="6384848"/>
            <a:ext cx="42450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6256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87089" y="1715289"/>
            <a:ext cx="10766724" cy="38129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 sz="2400" b="0">
                <a:solidFill>
                  <a:schemeClr val="tx2"/>
                </a:solidFill>
                <a:latin typeface="+mj-lt"/>
              </a:defRPr>
            </a:lvl1pPr>
            <a:lvl2pPr marL="685800" indent="-228600">
              <a:lnSpc>
                <a:spcPct val="100000"/>
              </a:lnSpc>
              <a:buClr>
                <a:schemeClr val="accent1"/>
              </a:buClr>
              <a:buSzPct val="80000"/>
              <a:buFont typeface="Arial" charset="0"/>
              <a:buChar char="•"/>
              <a:defRPr sz="24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 smtClean="0"/>
              <a:t>Point</a:t>
            </a:r>
          </a:p>
          <a:p>
            <a:pPr lvl="0"/>
            <a:r>
              <a:rPr lang="en-GB" dirty="0" smtClean="0"/>
              <a:t>Point</a:t>
            </a:r>
          </a:p>
          <a:p>
            <a:pPr lvl="0"/>
            <a:r>
              <a:rPr lang="en-GB" dirty="0" smtClean="0"/>
              <a:t>Point</a:t>
            </a:r>
          </a:p>
          <a:p>
            <a:pPr lvl="0"/>
            <a:endParaRPr lang="en-GB" dirty="0" smtClean="0"/>
          </a:p>
        </p:txBody>
      </p:sp>
      <p:sp>
        <p:nvSpPr>
          <p:cNvPr id="10" name="Rectangle 9"/>
          <p:cNvSpPr/>
          <p:nvPr userDrawn="1"/>
        </p:nvSpPr>
        <p:spPr>
          <a:xfrm>
            <a:off x="1258549" y="6413664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3833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164863" y="2278251"/>
            <a:ext cx="7811476" cy="27430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800" b="0" i="1">
                <a:solidFill>
                  <a:schemeClr val="accent1"/>
                </a:solidFill>
                <a:latin typeface="Constantia" charset="0"/>
                <a:ea typeface="Constantia" charset="0"/>
                <a:cs typeface="Constantia" charset="0"/>
              </a:defRPr>
            </a:lvl1pPr>
          </a:lstStyle>
          <a:p>
            <a:pPr lvl="0"/>
            <a:r>
              <a:rPr lang="en-GB" dirty="0" smtClean="0"/>
              <a:t>“Click to edit quote text”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258549" y="6413664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05661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/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87388" y="1394847"/>
            <a:ext cx="10766425" cy="999683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buClr>
                <a:schemeClr val="accent1"/>
              </a:buClr>
              <a:buSzPct val="80000"/>
              <a:defRPr>
                <a:latin typeface="+mj-lt"/>
              </a:defRPr>
            </a:lvl1pPr>
            <a:lvl2pPr>
              <a:lnSpc>
                <a:spcPct val="100000"/>
              </a:lnSpc>
              <a:buClr>
                <a:schemeClr val="accent1"/>
              </a:buClr>
              <a:buSzPct val="80000"/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 smtClean="0"/>
              <a:t>Click to edit / add points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10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686822" y="5564650"/>
            <a:ext cx="4559300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 i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Source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578100" y="2518520"/>
            <a:ext cx="7035800" cy="289155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258549" y="6413664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8692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1524863" y="1394847"/>
            <a:ext cx="9091476" cy="404505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686822" y="5564650"/>
            <a:ext cx="4559300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 i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Source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258549" y="6413664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70966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1090038" y="1620121"/>
            <a:ext cx="4737322" cy="41066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170907" y="1648537"/>
            <a:ext cx="4737322" cy="41066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258549" y="6413664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60450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hart as picture /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86405" y="1651834"/>
            <a:ext cx="4737100" cy="41338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090613" y="1620838"/>
            <a:ext cx="4737100" cy="41338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258549" y="6413664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75909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/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822" y="1715289"/>
            <a:ext cx="10766425" cy="34028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686822" y="5254683"/>
            <a:ext cx="4559300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800" b="0" i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Source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258549" y="6413664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8995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8202506" y="5806162"/>
            <a:ext cx="3021495" cy="1025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9" y="1368340"/>
            <a:ext cx="5310808" cy="1325563"/>
          </a:xfrm>
          <a:prstGeom prst="rect">
            <a:avLst/>
          </a:prstGeom>
        </p:spPr>
        <p:txBody>
          <a:bodyPr/>
          <a:lstStyle>
            <a:lvl1pPr>
              <a:defRPr lang="en-GB" sz="4800" b="0" i="1" kern="1200" dirty="0" smtClean="0">
                <a:solidFill>
                  <a:schemeClr val="accent1"/>
                </a:solidFill>
                <a:latin typeface="Constantia" charset="0"/>
                <a:ea typeface="Constantia" charset="0"/>
                <a:cs typeface="Constantia" charset="0"/>
              </a:defRPr>
            </a:lvl1pPr>
          </a:lstStyle>
          <a:p>
            <a:pPr lvl="0"/>
            <a:r>
              <a:rPr lang="en-GB" dirty="0" smtClean="0"/>
              <a:t>“Click to edit quote text”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989493" y="6501334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solidFill>
                  <a:srgbClr val="38474F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24508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y Questions?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1853389" y="1702391"/>
            <a:ext cx="86002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FFFF"/>
                </a:solidFill>
              </a:rPr>
              <a:t>Did we run out of time before we got </a:t>
            </a:r>
            <a:br>
              <a:rPr lang="en-GB" sz="3600" dirty="0" smtClean="0">
                <a:solidFill>
                  <a:srgbClr val="FFFFFF"/>
                </a:solidFill>
              </a:rPr>
            </a:br>
            <a:r>
              <a:rPr lang="en-GB" sz="3600" dirty="0" smtClean="0">
                <a:solidFill>
                  <a:srgbClr val="FFFFFF"/>
                </a:solidFill>
              </a:rPr>
              <a:t>to your question? </a:t>
            </a:r>
          </a:p>
          <a:p>
            <a:pPr algn="ctr"/>
            <a:endParaRPr lang="en-GB" sz="3600" dirty="0" smtClean="0">
              <a:solidFill>
                <a:srgbClr val="FFFFFF"/>
              </a:solidFill>
            </a:endParaRPr>
          </a:p>
          <a:p>
            <a:pPr algn="ctr"/>
            <a:r>
              <a:rPr lang="en-GB" sz="3600" dirty="0" smtClean="0">
                <a:solidFill>
                  <a:srgbClr val="FFFFFF"/>
                </a:solidFill>
              </a:rPr>
              <a:t>Presenters can follow-up with you via email. Feel free to submit more questions if you’d like an offline response.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326581" y="6318772"/>
            <a:ext cx="24938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D6B220-D6D7-DC46-9B76-A6F7D0DDA59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066933" y="6400412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FFFFFF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71532"/>
            <a:ext cx="449943" cy="44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609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ck 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656949" y="6462406"/>
            <a:ext cx="49930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© Copyright 2018 The Sales Management Association. All rights reserved.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42030" y="2218937"/>
            <a:ext cx="4422936" cy="109694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70419" y="4275108"/>
            <a:ext cx="10766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smtClean="0">
                <a:solidFill>
                  <a:srgbClr val="FFFFFF"/>
                </a:solidFill>
              </a:rPr>
              <a:t>Thank You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3942030" y="3843011"/>
            <a:ext cx="4422936" cy="258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33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/ Divid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l="6" r="6"/>
          <a:stretch/>
        </p:blipFill>
        <p:spPr>
          <a:xfrm>
            <a:off x="5594888" y="1155432"/>
            <a:ext cx="7598667" cy="6654200"/>
          </a:xfrm>
          <a:prstGeom prst="rect">
            <a:avLst/>
          </a:prstGeom>
        </p:spPr>
      </p:pic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1298098" y="1139929"/>
            <a:ext cx="9522302" cy="406635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4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What is sales development?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565169" y="6462406"/>
            <a:ext cx="49930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chemeClr val="tx2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80045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87089" y="1715289"/>
            <a:ext cx="10766724" cy="38129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 sz="2400">
                <a:solidFill>
                  <a:schemeClr val="tx2"/>
                </a:solidFill>
                <a:latin typeface="+mj-lt"/>
              </a:defRPr>
            </a:lvl1pPr>
            <a:lvl2pPr marL="685800" indent="-228600">
              <a:lnSpc>
                <a:spcPct val="100000"/>
              </a:lnSpc>
              <a:buClr>
                <a:schemeClr val="accent1"/>
              </a:buClr>
              <a:buSzPct val="80000"/>
              <a:buFont typeface="Arial" charset="0"/>
              <a:buChar char="•"/>
              <a:defRPr sz="24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66338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87089" y="1715289"/>
            <a:ext cx="6550619" cy="38129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 sz="2400">
                <a:solidFill>
                  <a:schemeClr val="tx2"/>
                </a:solidFill>
                <a:latin typeface="+mj-lt"/>
              </a:defRPr>
            </a:lvl1pPr>
            <a:lvl2pPr marL="685800" indent="-228600">
              <a:lnSpc>
                <a:spcPct val="100000"/>
              </a:lnSpc>
              <a:buClr>
                <a:schemeClr val="accent1"/>
              </a:buClr>
              <a:buSzPct val="80000"/>
              <a:buFont typeface="Arial" charset="0"/>
              <a:buChar char="•"/>
              <a:defRPr sz="24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Char char="•"/>
              <a:tabLst/>
              <a:defRPr/>
            </a:pPr>
            <a:r>
              <a:rPr lang="en-GB" dirty="0" smtClean="0"/>
              <a:t>Click to edit Master text styles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7578672" y="1715289"/>
            <a:ext cx="0" cy="3843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7935913" y="1730490"/>
            <a:ext cx="3417887" cy="3813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3709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87089" y="1715289"/>
            <a:ext cx="10766724" cy="38129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 sz="2400" b="0">
                <a:solidFill>
                  <a:schemeClr val="tx2"/>
                </a:solidFill>
                <a:latin typeface="+mj-lt"/>
              </a:defRPr>
            </a:lvl1pPr>
            <a:lvl2pPr marL="685800" indent="-228600">
              <a:lnSpc>
                <a:spcPct val="100000"/>
              </a:lnSpc>
              <a:buClr>
                <a:schemeClr val="accent1"/>
              </a:buClr>
              <a:buSzPct val="80000"/>
              <a:buFont typeface="Arial" charset="0"/>
              <a:buChar char="•"/>
              <a:defRPr sz="24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 smtClean="0"/>
              <a:t>Point</a:t>
            </a:r>
          </a:p>
          <a:p>
            <a:pPr lvl="0"/>
            <a:r>
              <a:rPr lang="en-GB" dirty="0" smtClean="0"/>
              <a:t>Point</a:t>
            </a:r>
          </a:p>
          <a:p>
            <a:pPr lvl="0"/>
            <a:r>
              <a:rPr lang="en-GB" dirty="0" smtClean="0"/>
              <a:t>Point</a:t>
            </a:r>
          </a:p>
          <a:p>
            <a:pPr lvl="0"/>
            <a:endParaRPr lang="en-GB" dirty="0" smtClean="0"/>
          </a:p>
        </p:txBody>
      </p:sp>
      <p:sp>
        <p:nvSpPr>
          <p:cNvPr id="10" name="Rectangle 9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43314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26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687089" y="477091"/>
            <a:ext cx="10766158" cy="793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Title /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9" y="6276362"/>
            <a:ext cx="449943" cy="4499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D6B220-D6D7-DC46-9B76-A6F7D0DDA59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164863" y="2278251"/>
            <a:ext cx="7811476" cy="27430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800" b="0" i="1">
                <a:solidFill>
                  <a:schemeClr val="accent1"/>
                </a:solidFill>
                <a:latin typeface="Constantia" charset="0"/>
                <a:ea typeface="Constantia" charset="0"/>
                <a:cs typeface="Constantia" charset="0"/>
              </a:defRPr>
            </a:lvl1pPr>
          </a:lstStyle>
          <a:p>
            <a:pPr lvl="0"/>
            <a:r>
              <a:rPr lang="en-GB" dirty="0" smtClean="0"/>
              <a:t>“Click </a:t>
            </a:r>
            <a:r>
              <a:rPr lang="en-GB" smtClean="0"/>
              <a:t>to edit quote text” </a:t>
            </a:r>
            <a:endParaRPr lang="en-GB" dirty="0" smtClean="0"/>
          </a:p>
        </p:txBody>
      </p:sp>
      <p:sp>
        <p:nvSpPr>
          <p:cNvPr id="10" name="Rectangle 9"/>
          <p:cNvSpPr/>
          <p:nvPr userDrawn="1"/>
        </p:nvSpPr>
        <p:spPr>
          <a:xfrm>
            <a:off x="1245520" y="6455276"/>
            <a:ext cx="42130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© Copyright 2018 The Sales Management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2069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46.xml"/><Relationship Id="rId47" Type="http://schemas.openxmlformats.org/officeDocument/2006/relationships/slideLayout" Target="../slideLayouts/slideLayout47.xml"/><Relationship Id="rId48" Type="http://schemas.openxmlformats.org/officeDocument/2006/relationships/slideLayout" Target="../slideLayouts/slideLayout48.xml"/><Relationship Id="rId49" Type="http://schemas.openxmlformats.org/officeDocument/2006/relationships/slideLayout" Target="../slideLayouts/slideLayout4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5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37" Type="http://schemas.openxmlformats.org/officeDocument/2006/relationships/slideLayout" Target="../slideLayouts/slideLayout37.xml"/><Relationship Id="rId38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39.xml"/><Relationship Id="rId40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41.xml"/><Relationship Id="rId42" Type="http://schemas.openxmlformats.org/officeDocument/2006/relationships/slideLayout" Target="../slideLayouts/slideLayout42.xml"/><Relationship Id="rId43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44.xml"/><Relationship Id="rId45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8326581" y="6318772"/>
            <a:ext cx="2493819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7BD6B220-D6D7-DC46-9B76-A6F7D0DDA5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8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5" r:id="rId4"/>
    <p:sldLayoutId id="2147483662" r:id="rId5"/>
    <p:sldLayoutId id="2147483661" r:id="rId6"/>
    <p:sldLayoutId id="2147483671" r:id="rId7"/>
    <p:sldLayoutId id="2147483664" r:id="rId8"/>
    <p:sldLayoutId id="2147483669" r:id="rId9"/>
    <p:sldLayoutId id="2147483663" r:id="rId10"/>
    <p:sldLayoutId id="2147483666" r:id="rId11"/>
    <p:sldLayoutId id="2147483667" r:id="rId12"/>
    <p:sldLayoutId id="2147483672" r:id="rId13"/>
    <p:sldLayoutId id="2147483665" r:id="rId14"/>
    <p:sldLayoutId id="2147483668" r:id="rId15"/>
    <p:sldLayoutId id="2147483670" r:id="rId16"/>
    <p:sldLayoutId id="2147483692" r:id="rId17"/>
    <p:sldLayoutId id="2147483693" r:id="rId18"/>
    <p:sldLayoutId id="2147483694" r:id="rId19"/>
    <p:sldLayoutId id="2147483695" r:id="rId20"/>
    <p:sldLayoutId id="2147483696" r:id="rId21"/>
    <p:sldLayoutId id="2147483697" r:id="rId22"/>
    <p:sldLayoutId id="2147483698" r:id="rId23"/>
    <p:sldLayoutId id="2147483699" r:id="rId24"/>
    <p:sldLayoutId id="2147483700" r:id="rId25"/>
    <p:sldLayoutId id="2147483701" r:id="rId26"/>
    <p:sldLayoutId id="2147483702" r:id="rId27"/>
    <p:sldLayoutId id="2147483703" r:id="rId28"/>
    <p:sldLayoutId id="2147483704" r:id="rId29"/>
    <p:sldLayoutId id="2147483705" r:id="rId30"/>
    <p:sldLayoutId id="2147483706" r:id="rId31"/>
    <p:sldLayoutId id="2147483707" r:id="rId32"/>
    <p:sldLayoutId id="2147483674" r:id="rId33"/>
    <p:sldLayoutId id="2147483675" r:id="rId34"/>
    <p:sldLayoutId id="2147483676" r:id="rId35"/>
    <p:sldLayoutId id="2147483677" r:id="rId36"/>
    <p:sldLayoutId id="2147483678" r:id="rId37"/>
    <p:sldLayoutId id="2147483679" r:id="rId38"/>
    <p:sldLayoutId id="2147483680" r:id="rId39"/>
    <p:sldLayoutId id="2147483681" r:id="rId40"/>
    <p:sldLayoutId id="2147483682" r:id="rId41"/>
    <p:sldLayoutId id="2147483683" r:id="rId42"/>
    <p:sldLayoutId id="2147483684" r:id="rId43"/>
    <p:sldLayoutId id="2147483685" r:id="rId44"/>
    <p:sldLayoutId id="2147483686" r:id="rId45"/>
    <p:sldLayoutId id="2147483687" r:id="rId46"/>
    <p:sldLayoutId id="2147483688" r:id="rId47"/>
    <p:sldLayoutId id="2147483689" r:id="rId48"/>
    <p:sldLayoutId id="2147483690" r:id="rId4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jkelly@salesmanagement.org" TargetMode="External"/><Relationship Id="rId4" Type="http://schemas.openxmlformats.org/officeDocument/2006/relationships/hyperlink" Target="mailto:lsguy@random.com" TargetMode="External"/><Relationship Id="rId5" Type="http://schemas.openxmlformats.org/officeDocument/2006/relationships/hyperlink" Target="mailto:bsanders@axiomsfd.com" TargetMode="External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jkelly@salesmanagement.org" TargetMode="External"/><Relationship Id="rId4" Type="http://schemas.openxmlformats.org/officeDocument/2006/relationships/image" Target="../media/image16.jpg"/><Relationship Id="rId5" Type="http://schemas.openxmlformats.org/officeDocument/2006/relationships/image" Target="../media/image11.jpg"/><Relationship Id="rId6" Type="http://schemas.openxmlformats.org/officeDocument/2006/relationships/image" Target="../media/image10.jpg"/><Relationship Id="rId7" Type="http://schemas.openxmlformats.org/officeDocument/2006/relationships/image" Target="../media/image12.jpg"/><Relationship Id="rId1" Type="http://schemas.openxmlformats.org/officeDocument/2006/relationships/slideLayout" Target="../slideLayouts/slideLayout9.xml"/><Relationship Id="rId2" Type="http://schemas.openxmlformats.org/officeDocument/2006/relationships/hyperlink" Target="mailto:lclark@qstream.co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hyperlink" Target="mailto:lclark@qstream.com" TargetMode="External"/><Relationship Id="rId5" Type="http://schemas.openxmlformats.org/officeDocument/2006/relationships/hyperlink" Target="mailto:rjkelly@salesmanagement.org" TargetMode="External"/><Relationship Id="rId6" Type="http://schemas.openxmlformats.org/officeDocument/2006/relationships/hyperlink" Target="mailto:someguy@whatco.com" TargetMode="External"/><Relationship Id="rId7" Type="http://schemas.openxmlformats.org/officeDocument/2006/relationships/image" Target="../media/image12.jp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jkelly@salesmanagement.org" TargetMode="External"/><Relationship Id="rId4" Type="http://schemas.openxmlformats.org/officeDocument/2006/relationships/hyperlink" Target="mailto:lsguy@random.com" TargetMode="External"/><Relationship Id="rId5" Type="http://schemas.openxmlformats.org/officeDocument/2006/relationships/hyperlink" Target="mailto:bsanders@axiomsfd.com" TargetMode="External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1524000" y="1236510"/>
            <a:ext cx="6313712" cy="1424462"/>
          </a:xfrm>
        </p:spPr>
        <p:txBody>
          <a:bodyPr>
            <a:normAutofit/>
          </a:bodyPr>
          <a:lstStyle/>
          <a:p>
            <a:r>
              <a:rPr lang="en-US" dirty="0" smtClean="0"/>
              <a:t>This is the Name of the Webcast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Sales Management Association </a:t>
            </a:r>
            <a:r>
              <a:rPr lang="en-US" dirty="0" smtClean="0"/>
              <a:t>Webcast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13 October 2016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4294967295"/>
          </p:nvPr>
        </p:nvSpPr>
        <p:spPr>
          <a:xfrm>
            <a:off x="7272338" y="4233863"/>
            <a:ext cx="4919662" cy="3619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800" dirty="0" smtClean="0">
                <a:latin typeface="Calibri Light" charset="0"/>
                <a:ea typeface="Calibri Light" charset="0"/>
                <a:cs typeface="Calibri Light" charset="0"/>
              </a:rPr>
            </a:br>
            <a:endParaRPr lang="en-US" sz="18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 Placeholder 15"/>
          <p:cNvSpPr txBox="1">
            <a:spLocks/>
          </p:cNvSpPr>
          <p:nvPr/>
        </p:nvSpPr>
        <p:spPr>
          <a:xfrm>
            <a:off x="1523999" y="4238316"/>
            <a:ext cx="3176589" cy="3618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1800" b="1" smtClean="0">
                <a:latin typeface="Calibri Light" charset="0"/>
                <a:ea typeface="Calibri Light" charset="0"/>
                <a:cs typeface="Calibri Light" charset="0"/>
              </a:rPr>
              <a:t>Bob Kelly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1800" smtClean="0">
                <a:latin typeface="Calibri Light" charset="0"/>
                <a:ea typeface="Calibri Light" charset="0"/>
                <a:cs typeface="Calibri Light" charset="0"/>
              </a:rPr>
              <a:t>Chairman</a:t>
            </a:r>
            <a:br>
              <a:rPr lang="en-US" sz="1800" smtClean="0"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800" smtClean="0">
                <a:latin typeface="Calibri Light" charset="0"/>
                <a:ea typeface="Calibri Light" charset="0"/>
                <a:cs typeface="Calibri Light" charset="0"/>
              </a:rPr>
              <a:t>Sales Management Association</a:t>
            </a:r>
            <a:br>
              <a:rPr lang="en-US" sz="1800" smtClean="0"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800" smtClean="0">
                <a:latin typeface="Calibri Light" charset="0"/>
                <a:ea typeface="Calibri Light" charset="0"/>
                <a:cs typeface="Calibri Light" charset="0"/>
                <a:hlinkClick r:id="rId3"/>
              </a:rPr>
              <a:t>rjkelly@salesmanagement.org</a:t>
            </a:r>
            <a:r>
              <a:rPr lang="en-US" sz="1800" smtClean="0">
                <a:latin typeface="Calibri Light" charset="0"/>
                <a:ea typeface="Calibri Light" charset="0"/>
                <a:cs typeface="Calibri Light" charset="0"/>
              </a:rPr>
              <a:t> </a:t>
            </a:r>
            <a:br>
              <a:rPr lang="en-US" sz="1800" smtClean="0">
                <a:latin typeface="Calibri Light" charset="0"/>
                <a:ea typeface="Calibri Light" charset="0"/>
                <a:cs typeface="Calibri Light" charset="0"/>
              </a:rPr>
            </a:br>
            <a:endParaRPr lang="en-US" sz="18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3" name="Text Placeholder 15"/>
          <p:cNvSpPr txBox="1">
            <a:spLocks/>
          </p:cNvSpPr>
          <p:nvPr/>
        </p:nvSpPr>
        <p:spPr>
          <a:xfrm>
            <a:off x="5119699" y="4233548"/>
            <a:ext cx="2605810" cy="3618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1800" b="1" smtClean="0">
                <a:latin typeface="Calibri Light" charset="0"/>
                <a:ea typeface="Calibri Light" charset="0"/>
                <a:cs typeface="Calibri Light" charset="0"/>
              </a:rPr>
              <a:t>Some Guy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1800" smtClean="0">
                <a:latin typeface="Calibri Light" charset="0"/>
                <a:ea typeface="Calibri Light" charset="0"/>
                <a:cs typeface="Calibri Light" charset="0"/>
              </a:rPr>
              <a:t>Vice President Marketing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1800" smtClean="0">
                <a:latin typeface="Calibri Light" charset="0"/>
                <a:ea typeface="Calibri Light" charset="0"/>
                <a:cs typeface="Calibri Light" charset="0"/>
              </a:rPr>
              <a:t>Random Company</a:t>
            </a:r>
            <a:br>
              <a:rPr lang="en-US" sz="1800" smtClean="0"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800" smtClean="0">
                <a:latin typeface="Calibri Light" charset="0"/>
                <a:ea typeface="Calibri Light" charset="0"/>
                <a:cs typeface="Calibri Light" charset="0"/>
                <a:hlinkClick r:id="rId4"/>
              </a:rPr>
              <a:t>lsguy@random.com</a:t>
            </a:r>
            <a:r>
              <a:rPr lang="en-US" sz="1800" smtClean="0">
                <a:latin typeface="Calibri Light" charset="0"/>
                <a:ea typeface="Calibri Light" charset="0"/>
                <a:cs typeface="Calibri Light" charset="0"/>
              </a:rPr>
              <a:t>  </a:t>
            </a:r>
            <a:br>
              <a:rPr lang="en-US" sz="1800" smtClean="0">
                <a:latin typeface="Calibri Light" charset="0"/>
                <a:ea typeface="Calibri Light" charset="0"/>
                <a:cs typeface="Calibri Light" charset="0"/>
              </a:rPr>
            </a:br>
            <a:endParaRPr lang="en-US" sz="18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4" name="Text Placeholder 15"/>
          <p:cNvSpPr txBox="1">
            <a:spLocks/>
          </p:cNvSpPr>
          <p:nvPr/>
        </p:nvSpPr>
        <p:spPr>
          <a:xfrm>
            <a:off x="8243891" y="4228781"/>
            <a:ext cx="3638545" cy="3618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1800" b="1" smtClean="0">
                <a:latin typeface="Calibri Light" charset="0"/>
                <a:ea typeface="Calibri Light" charset="0"/>
                <a:cs typeface="Calibri Light" charset="0"/>
              </a:rPr>
              <a:t>Some Lady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1800" smtClean="0">
                <a:latin typeface="Calibri Light" charset="0"/>
                <a:ea typeface="Calibri Light" charset="0"/>
                <a:cs typeface="Calibri Light" charset="0"/>
              </a:rPr>
              <a:t>Chief Executive Officer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1800" smtClean="0">
                <a:latin typeface="Calibri Light" charset="0"/>
                <a:ea typeface="Calibri Light" charset="0"/>
                <a:cs typeface="Calibri Light" charset="0"/>
              </a:rPr>
              <a:t>Anyco</a:t>
            </a:r>
            <a:br>
              <a:rPr lang="en-US" sz="1800" smtClean="0"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800" smtClean="0">
                <a:latin typeface="Calibri Light" charset="0"/>
                <a:ea typeface="Calibri Light" charset="0"/>
                <a:cs typeface="Calibri Light" charset="0"/>
                <a:hlinkClick r:id="rId5"/>
              </a:rPr>
              <a:t>slady@anyco.com</a:t>
            </a:r>
            <a:r>
              <a:rPr lang="en-US" sz="1800" smtClean="0">
                <a:latin typeface="Calibri Light" charset="0"/>
                <a:ea typeface="Calibri Light" charset="0"/>
                <a:cs typeface="Calibri Light" charset="0"/>
              </a:rPr>
              <a:t>   </a:t>
            </a:r>
            <a:br>
              <a:rPr lang="en-US" sz="1800" smtClean="0">
                <a:latin typeface="Calibri Light" charset="0"/>
                <a:ea typeface="Calibri Light" charset="0"/>
                <a:cs typeface="Calibri Light" charset="0"/>
              </a:rPr>
            </a:br>
            <a:endParaRPr lang="en-US" sz="18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53741" y="945280"/>
            <a:ext cx="41188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5" name="TextBox 14"/>
          <p:cNvSpPr txBox="1"/>
          <p:nvPr/>
        </p:nvSpPr>
        <p:spPr>
          <a:xfrm>
            <a:off x="5992586" y="800098"/>
            <a:ext cx="2400300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Calibri Light 18 pt. bold</a:t>
            </a:r>
            <a:endParaRPr lang="en-US" b="1" dirty="0"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837712" y="1873891"/>
            <a:ext cx="41188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7" name="TextBox 16"/>
          <p:cNvSpPr txBox="1"/>
          <p:nvPr/>
        </p:nvSpPr>
        <p:spPr>
          <a:xfrm>
            <a:off x="8376557" y="1728709"/>
            <a:ext cx="2400300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Constantia 48 pt.</a:t>
            </a:r>
            <a:endParaRPr lang="en-US" b="1" dirty="0">
              <a:latin typeface="+mj-lt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053441" y="2985488"/>
            <a:ext cx="41188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20" name="TextBox 19"/>
          <p:cNvSpPr txBox="1"/>
          <p:nvPr/>
        </p:nvSpPr>
        <p:spPr>
          <a:xfrm>
            <a:off x="3592286" y="2840306"/>
            <a:ext cx="2400300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Calibri Light 14 </a:t>
            </a:r>
            <a:r>
              <a:rPr lang="en-US" b="1" dirty="0" err="1" smtClean="0">
                <a:latin typeface="+mj-lt"/>
              </a:rPr>
              <a:t>pt</a:t>
            </a:r>
            <a:endParaRPr lang="en-US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47675" y="5603064"/>
            <a:ext cx="2400300" cy="92333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All Presenter info is Calibri 18 pt. with the persons name Bold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882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Table It’s a Wide One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314410" y="5599428"/>
            <a:ext cx="7511516" cy="611922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1600" i="1" dirty="0">
                <a:solidFill>
                  <a:schemeClr val="tx2"/>
                </a:solidFill>
              </a:rPr>
              <a:t>Objections, Competitive, Deal Plays/ Strategy, Product Marketing, Case Studies, Industry Specific News, Field Events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7089" y="1275529"/>
          <a:ext cx="10666712" cy="414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816"/>
                <a:gridCol w="1523816"/>
                <a:gridCol w="1523816"/>
                <a:gridCol w="1523816"/>
                <a:gridCol w="1523816"/>
                <a:gridCol w="1523816"/>
                <a:gridCol w="1523816"/>
              </a:tblGrid>
              <a:tr h="9779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Sales </a:t>
                      </a:r>
                    </a:p>
                    <a:p>
                      <a:pPr algn="ctr"/>
                      <a:r>
                        <a:rPr lang="en-US" sz="1600" dirty="0" smtClean="0"/>
                        <a:t>Stages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Prospecting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Qualification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Needs Analysis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Proposal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Negotiation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Closed/ Won</a:t>
                      </a:r>
                    </a:p>
                  </a:txBody>
                  <a:tcPr anchor="ctr"/>
                </a:tc>
              </a:tr>
              <a:tr h="15147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Sales </a:t>
                      </a:r>
                      <a:br>
                        <a:rPr lang="en-US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Process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Gates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BANT/ ANUM/ MEDDIC </a:t>
                      </a:r>
                    </a:p>
                    <a:p>
                      <a:pPr marL="171450" indent="-171450" algn="ctr">
                        <a:lnSpc>
                          <a:spcPct val="100000"/>
                        </a:lnSpc>
                        <a:buFont typeface="Wingdings" charset="2"/>
                        <a:buChar char="§"/>
                      </a:pPr>
                      <a:endParaRPr lang="en-US" sz="1400" b="0" dirty="0" smtClean="0">
                        <a:solidFill>
                          <a:schemeClr val="tx2"/>
                        </a:solidFill>
                        <a:latin typeface="+mj-lt"/>
                        <a:ea typeface="Geneva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Inbound/ Outbound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400" b="0" dirty="0" smtClean="0">
                        <a:solidFill>
                          <a:schemeClr val="tx2"/>
                        </a:solidFill>
                        <a:latin typeface="+mj-lt"/>
                        <a:ea typeface="Geneva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WYWYN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Pre Discovery</a:t>
                      </a:r>
                    </a:p>
                    <a:p>
                      <a:pPr algn="ctr"/>
                      <a:endParaRPr lang="en-US" sz="1400" b="0" dirty="0" smtClean="0">
                        <a:solidFill>
                          <a:schemeClr val="tx2"/>
                        </a:solidFill>
                        <a:latin typeface="+mj-lt"/>
                        <a:ea typeface="Geneva" charset="0"/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Post Meeting Follow up Summary</a:t>
                      </a:r>
                    </a:p>
                    <a:p>
                      <a:pPr algn="ctr"/>
                      <a:endParaRPr lang="en-US" sz="1400" b="0" dirty="0" smtClean="0">
                        <a:solidFill>
                          <a:schemeClr val="tx2"/>
                        </a:solidFill>
                        <a:latin typeface="+mj-lt"/>
                        <a:ea typeface="Geneva" charset="0"/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No Show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Confirmation of requirements</a:t>
                      </a:r>
                    </a:p>
                    <a:p>
                      <a:pPr algn="ctr"/>
                      <a:endParaRPr lang="en-US" sz="1400" b="0" dirty="0" smtClean="0">
                        <a:solidFill>
                          <a:schemeClr val="tx2"/>
                        </a:solidFill>
                        <a:latin typeface="+mj-lt"/>
                        <a:ea typeface="Geneva" charset="0"/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Sequence of Events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Initial pricing discussion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Negotiation summary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Intro email to AM/ CSM</a:t>
                      </a:r>
                    </a:p>
                  </a:txBody>
                  <a:tcPr anchor="ctr"/>
                </a:tc>
              </a:tr>
              <a:tr h="151479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Internal &amp; External Content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eBooks</a:t>
                      </a:r>
                    </a:p>
                    <a:p>
                      <a:pPr algn="ctr"/>
                      <a:endParaRPr lang="en-US" sz="1400" b="0" dirty="0" smtClean="0">
                        <a:solidFill>
                          <a:schemeClr val="tx2"/>
                        </a:solidFill>
                        <a:latin typeface="+mj-lt"/>
                        <a:ea typeface="Geneva" charset="0"/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Info graphics/videos/ blog</a:t>
                      </a:r>
                    </a:p>
                    <a:p>
                      <a:pPr algn="ctr"/>
                      <a:endParaRPr lang="en-US" sz="1400" b="0" dirty="0" smtClean="0">
                        <a:solidFill>
                          <a:schemeClr val="tx2"/>
                        </a:solidFill>
                        <a:latin typeface="+mj-lt"/>
                        <a:ea typeface="Geneva" charset="0"/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Analyst Reports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Sales Pitch Deck</a:t>
                      </a:r>
                    </a:p>
                    <a:p>
                      <a:pPr algn="ctr"/>
                      <a:endParaRPr lang="en-US" sz="1400" b="0" dirty="0" smtClean="0">
                        <a:solidFill>
                          <a:schemeClr val="tx2"/>
                        </a:solidFill>
                        <a:latin typeface="+mj-lt"/>
                        <a:ea typeface="Geneva" charset="0"/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Demo Materials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ROI calculator</a:t>
                      </a:r>
                    </a:p>
                    <a:p>
                      <a:pPr algn="ctr"/>
                      <a:endParaRPr lang="en-US" sz="1400" b="0" dirty="0" smtClean="0">
                        <a:solidFill>
                          <a:schemeClr val="tx2"/>
                        </a:solidFill>
                        <a:latin typeface="+mj-lt"/>
                        <a:ea typeface="Geneva" charset="0"/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Product Data Sheet</a:t>
                      </a:r>
                    </a:p>
                    <a:p>
                      <a:pPr algn="ctr"/>
                      <a:endParaRPr lang="en-US" sz="1400" b="0" dirty="0" smtClean="0">
                        <a:solidFill>
                          <a:schemeClr val="tx2"/>
                        </a:solidFill>
                        <a:latin typeface="+mj-lt"/>
                        <a:ea typeface="Geneva" charset="0"/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Action Plan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Pricing Sheet</a:t>
                      </a:r>
                    </a:p>
                    <a:p>
                      <a:pPr algn="ctr"/>
                      <a:endParaRPr lang="en-US" sz="1400" b="0" dirty="0" smtClean="0">
                        <a:solidFill>
                          <a:schemeClr val="tx2"/>
                        </a:solidFill>
                        <a:latin typeface="+mj-lt"/>
                        <a:ea typeface="Geneva" charset="0"/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Proposal</a:t>
                      </a:r>
                    </a:p>
                    <a:p>
                      <a:pPr algn="ctr"/>
                      <a:endParaRPr lang="en-US" sz="1400" b="0" dirty="0" smtClean="0">
                        <a:solidFill>
                          <a:schemeClr val="tx2"/>
                        </a:solidFill>
                        <a:latin typeface="+mj-lt"/>
                        <a:ea typeface="Geneva" charset="0"/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RFP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Onboarding/ Implementation Plan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j-lt"/>
                          <a:ea typeface="Geneva" charset="0"/>
                        </a:rPr>
                        <a:t>Welcome Kit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6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Simpler Table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87089" y="1317351"/>
          <a:ext cx="10874648" cy="46000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18662"/>
                <a:gridCol w="2718662"/>
                <a:gridCol w="2718662"/>
                <a:gridCol w="2718662"/>
              </a:tblGrid>
              <a:tr h="10825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Prep </a:t>
                      </a:r>
                      <a:r>
                        <a:rPr lang="en-US" sz="2400" dirty="0" smtClean="0"/>
                        <a:t> ▶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Map </a:t>
                      </a:r>
                      <a:r>
                        <a:rPr lang="en-US" sz="2400" dirty="0" smtClean="0"/>
                        <a:t> ▶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Craft 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2400" dirty="0" smtClean="0"/>
                        <a:t>▶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Executive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2400" dirty="0" smtClean="0"/>
                        <a:t>▶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158482">
                <a:tc>
                  <a:txBody>
                    <a:bodyPr/>
                    <a:lstStyle/>
                    <a:p>
                      <a:pPr marL="285750" indent="-285750" algn="l">
                        <a:buFont typeface="Wingdings" charset="2"/>
                        <a:buChar char="q"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  <a:latin typeface="+mj-lt"/>
                        </a:rPr>
                        <a:t>Identify Internal Stakeholders &amp; Which Audiences You Support</a:t>
                      </a:r>
                    </a:p>
                    <a:p>
                      <a:pPr marL="285750" indent="-285750" algn="l">
                        <a:buFont typeface="Wingdings" charset="2"/>
                        <a:buChar char="q"/>
                      </a:pPr>
                      <a:endParaRPr lang="en-US" dirty="0" smtClean="0">
                        <a:solidFill>
                          <a:schemeClr val="tx2"/>
                        </a:solidFill>
                        <a:latin typeface="+mj-lt"/>
                      </a:endParaRPr>
                    </a:p>
                    <a:p>
                      <a:pPr marL="285750" indent="-285750" algn="l">
                        <a:buFont typeface="Wingdings" charset="2"/>
                        <a:buChar char="q"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  <a:latin typeface="+mj-lt"/>
                        </a:rPr>
                        <a:t>Assess Your Sales Playbook, Process, Methodology, Messaging &amp; Content</a:t>
                      </a:r>
                    </a:p>
                    <a:p>
                      <a:pPr marL="285750" indent="-285750" algn="l">
                        <a:buFont typeface="Wingdings" charset="2"/>
                        <a:buChar char="q"/>
                      </a:pPr>
                      <a:endParaRPr lang="en-US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180000" marR="180000" marT="18000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Map &amp; Organize into the digital playbook framework</a:t>
                      </a:r>
                    </a:p>
                    <a:p>
                      <a:pPr marL="285750" indent="-285750" algn="l">
                        <a:buFont typeface="Wingdings" charset="2"/>
                        <a:buChar char="q"/>
                      </a:pPr>
                      <a:endParaRPr lang="en-US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180000" marR="180000" marT="18000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charset="2"/>
                        <a:buChar char="q"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  <a:latin typeface="+mj-lt"/>
                        </a:rPr>
                        <a:t>Establish team of collaborators responsible for crafting sales messaging and content </a:t>
                      </a:r>
                    </a:p>
                    <a:p>
                      <a:pPr marL="285750" indent="-285750" algn="l">
                        <a:buFont typeface="Wingdings" charset="2"/>
                        <a:buChar char="q"/>
                      </a:pPr>
                      <a:endParaRPr lang="en-US" dirty="0" smtClean="0">
                        <a:solidFill>
                          <a:schemeClr val="tx2"/>
                        </a:solidFill>
                        <a:latin typeface="+mj-lt"/>
                      </a:endParaRPr>
                    </a:p>
                    <a:p>
                      <a:pPr marL="285750" indent="-285750" algn="l">
                        <a:buFont typeface="Wingdings" charset="2"/>
                        <a:buChar char="q"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  <a:latin typeface="+mj-lt"/>
                        </a:rPr>
                        <a:t>Proactively harvest and package content/ messaging from top performers. </a:t>
                      </a:r>
                    </a:p>
                    <a:p>
                      <a:pPr marL="285750" indent="-285750" algn="l">
                        <a:buFont typeface="Wingdings" charset="2"/>
                        <a:buChar char="q"/>
                      </a:pPr>
                      <a:endParaRPr lang="en-US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180000" marR="180000" marT="18000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charset="2"/>
                        <a:buChar char="q"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  <a:latin typeface="+mj-lt"/>
                        </a:rPr>
                        <a:t>Recommend messaging/ content for every stage of the sales process embedded &amp; actionable in daily workflow. </a:t>
                      </a:r>
                    </a:p>
                    <a:p>
                      <a:pPr marL="285750" indent="-285750" algn="l">
                        <a:buFont typeface="Wingdings" charset="2"/>
                        <a:buChar char="q"/>
                      </a:pPr>
                      <a:endParaRPr lang="en-US" dirty="0" smtClean="0">
                        <a:solidFill>
                          <a:schemeClr val="tx2"/>
                        </a:solidFill>
                        <a:latin typeface="+mj-lt"/>
                      </a:endParaRPr>
                    </a:p>
                    <a:p>
                      <a:pPr marL="285750" indent="-285750" algn="l">
                        <a:buFont typeface="Wingdings" charset="2"/>
                        <a:buChar char="q"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  <a:latin typeface="+mj-lt"/>
                        </a:rPr>
                        <a:t>Measure </a:t>
                      </a:r>
                    </a:p>
                    <a:p>
                      <a:pPr marL="285750" indent="-285750" algn="l">
                        <a:buFont typeface="Wingdings" charset="2"/>
                        <a:buChar char="q"/>
                      </a:pPr>
                      <a:endParaRPr lang="en-US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180000" marR="180000" marT="180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46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216" y="2344375"/>
            <a:ext cx="2275567" cy="455597"/>
          </a:xfrm>
        </p:spPr>
        <p:txBody>
          <a:bodyPr>
            <a:normAutofit/>
          </a:bodyPr>
          <a:lstStyle/>
          <a:p>
            <a:r>
              <a:rPr lang="en-US" sz="800" dirty="0" smtClean="0"/>
              <a:t>How</a:t>
            </a:r>
            <a:r>
              <a:rPr lang="en-US" sz="800" baseline="0" dirty="0" smtClean="0"/>
              <a:t> Does Training Become More Nimble?</a:t>
            </a:r>
            <a:endParaRPr lang="en-US" sz="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B220-D6D7-DC46-9B76-A6F7D0DDA59A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864609" y="1629634"/>
            <a:ext cx="6617360" cy="2743012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This is a question. It appears on a slide like this when we know we’ll ask it in advance (also used in post production for audience-generated questions)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3" b="10933"/>
          <a:stretch/>
        </p:blipFill>
        <p:spPr>
          <a:xfrm>
            <a:off x="0" y="256032"/>
            <a:ext cx="4572000" cy="58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46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089" y="485128"/>
            <a:ext cx="11252015" cy="573131"/>
          </a:xfrm>
        </p:spPr>
        <p:txBody>
          <a:bodyPr>
            <a:noAutofit/>
          </a:bodyPr>
          <a:lstStyle/>
          <a:p>
            <a:pPr rtl="0" eaLnBrk="1" latinLnBrk="0" hangingPunct="1"/>
            <a:r>
              <a:rPr lang="en-US" kern="1200" baseline="0" smtClean="0">
                <a:solidFill>
                  <a:schemeClr val="tx2"/>
                </a:solidFill>
                <a:effectLst/>
              </a:rPr>
              <a:t>Your Questions </a:t>
            </a:r>
            <a:r>
              <a:rPr lang="en-US" kern="1200" baseline="0" smtClean="0">
                <a:solidFill>
                  <a:srgbClr val="FF0000"/>
                </a:solidFill>
                <a:effectLst/>
              </a:rPr>
              <a:t>[add panelists left to right by last name]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B220-D6D7-DC46-9B76-A6F7D0DDA59A}" type="slidenum">
              <a:rPr lang="en-US" smtClean="0"/>
              <a:t>13</a:t>
            </a:fld>
            <a:endParaRPr lang="en-US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949433" y="4263410"/>
            <a:ext cx="2613324" cy="359451"/>
          </a:xfrm>
          <a:prstGeom prst="rect">
            <a:avLst/>
          </a:prstGeom>
        </p:spPr>
        <p:txBody>
          <a:bodyPr/>
          <a:lstStyle/>
          <a:p>
            <a:pPr marL="0" indent="0" algn="l">
              <a:buNone/>
            </a:pPr>
            <a:r>
              <a:rPr lang="en-US" sz="1800" b="1" i="0" dirty="0" smtClean="0">
                <a:solidFill>
                  <a:schemeClr val="tx2"/>
                </a:solidFill>
                <a:latin typeface="+mj-lt"/>
              </a:rPr>
              <a:t>Some Lady</a:t>
            </a:r>
            <a:endParaRPr lang="en-US" sz="1800" b="1" i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3933260" y="4691063"/>
            <a:ext cx="2613025" cy="3619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  <a:latin typeface="+mj-lt"/>
              </a:rPr>
              <a:t>Vice President Marketing 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3933260" y="5135563"/>
            <a:ext cx="2613025" cy="3619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+mj-lt"/>
              </a:rPr>
              <a:t>Ladyco</a:t>
            </a:r>
            <a:endParaRPr lang="en-US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3933260" y="5668963"/>
            <a:ext cx="2600325" cy="27305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somelady@ladyco.comm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6506327" y="4264025"/>
            <a:ext cx="2613025" cy="35877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Bob Kelly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4294967295"/>
          </p:nvPr>
        </p:nvSpPr>
        <p:spPr>
          <a:xfrm>
            <a:off x="6506327" y="4691063"/>
            <a:ext cx="2613025" cy="36195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  <a:latin typeface="+mj-lt"/>
              </a:rPr>
              <a:t>Chairman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4294967295"/>
          </p:nvPr>
        </p:nvSpPr>
        <p:spPr>
          <a:xfrm>
            <a:off x="6506327" y="5135563"/>
            <a:ext cx="2613025" cy="3619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  <a:latin typeface="+mj-lt"/>
              </a:rPr>
              <a:t>Sales Management Association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4294967295"/>
          </p:nvPr>
        </p:nvSpPr>
        <p:spPr>
          <a:xfrm>
            <a:off x="6519027" y="5668963"/>
            <a:ext cx="2600325" cy="27305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3"/>
              </a:rPr>
              <a:t>rjkelly@salesmanagement.org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3" b="10933"/>
          <a:stretch/>
        </p:blipFill>
        <p:spPr>
          <a:xfrm>
            <a:off x="124006" y="1141720"/>
            <a:ext cx="3536848" cy="4527165"/>
          </a:xfrm>
          <a:prstGeom prst="rect">
            <a:avLst/>
          </a:prstGeom>
        </p:spPr>
      </p:pic>
      <p:pic>
        <p:nvPicPr>
          <p:cNvPr id="15" name="Picture Placeholder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6" b="8696"/>
          <a:stretch>
            <a:fillRect/>
          </a:stretch>
        </p:blipFill>
        <p:spPr>
          <a:xfrm>
            <a:off x="6598966" y="2108195"/>
            <a:ext cx="1970918" cy="1970918"/>
          </a:xfrm>
          <a:prstGeom prst="rect">
            <a:avLst/>
          </a:prstGeom>
        </p:spPr>
      </p:pic>
      <p:pic>
        <p:nvPicPr>
          <p:cNvPr id="16" name="Picture Placeholder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6" b="8696"/>
          <a:stretch>
            <a:fillRect/>
          </a:stretch>
        </p:blipFill>
        <p:spPr>
          <a:xfrm>
            <a:off x="3998228" y="2121495"/>
            <a:ext cx="1970918" cy="1970918"/>
          </a:xfrm>
          <a:prstGeom prst="rect">
            <a:avLst/>
          </a:prstGeom>
        </p:spPr>
      </p:pic>
      <p:sp>
        <p:nvSpPr>
          <p:cNvPr id="17" name="Text Placeholder 9"/>
          <p:cNvSpPr txBox="1">
            <a:spLocks/>
          </p:cNvSpPr>
          <p:nvPr/>
        </p:nvSpPr>
        <p:spPr>
          <a:xfrm>
            <a:off x="9265264" y="4263410"/>
            <a:ext cx="2613324" cy="3594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1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Bob Sanders</a:t>
            </a:r>
            <a:endParaRPr lang="en-US" dirty="0"/>
          </a:p>
        </p:txBody>
      </p:sp>
      <p:sp>
        <p:nvSpPr>
          <p:cNvPr id="18" name="Text Placeholder 10"/>
          <p:cNvSpPr txBox="1">
            <a:spLocks/>
          </p:cNvSpPr>
          <p:nvPr/>
        </p:nvSpPr>
        <p:spPr>
          <a:xfrm>
            <a:off x="9265264" y="4690824"/>
            <a:ext cx="2613324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Chief Executive Officer</a:t>
            </a:r>
            <a:endParaRPr lang="en-US" dirty="0"/>
          </a:p>
        </p:txBody>
      </p:sp>
      <p:sp>
        <p:nvSpPr>
          <p:cNvPr id="19" name="Text Placeholder 11"/>
          <p:cNvSpPr txBox="1">
            <a:spLocks/>
          </p:cNvSpPr>
          <p:nvPr/>
        </p:nvSpPr>
        <p:spPr>
          <a:xfrm>
            <a:off x="9265264" y="5136087"/>
            <a:ext cx="2613324" cy="36180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1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/>
              <a:t>AXIOM Sales Force Development</a:t>
            </a:r>
            <a:endParaRPr lang="en-US" b="0" dirty="0"/>
          </a:p>
        </p:txBody>
      </p:sp>
      <p:sp>
        <p:nvSpPr>
          <p:cNvPr id="20" name="Text Placeholder 12"/>
          <p:cNvSpPr txBox="1">
            <a:spLocks/>
          </p:cNvSpPr>
          <p:nvPr/>
        </p:nvSpPr>
        <p:spPr>
          <a:xfrm>
            <a:off x="9277965" y="5668885"/>
            <a:ext cx="2600623" cy="272809"/>
          </a:xfrm>
          <a:prstGeom prst="rect">
            <a:avLst/>
          </a:prstGeom>
        </p:spPr>
        <p:txBody>
          <a:bodyPr anchor="ctr" anchorCtr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rjkelly@salesmanagement.org</a:t>
            </a:r>
            <a:endParaRPr lang="en-US" dirty="0"/>
          </a:p>
        </p:txBody>
      </p:sp>
      <p:pic>
        <p:nvPicPr>
          <p:cNvPr id="21" name="Picture Placeholder 1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0" t="3817" r="10367" b="11898"/>
          <a:stretch/>
        </p:blipFill>
        <p:spPr>
          <a:xfrm>
            <a:off x="9336881" y="2094254"/>
            <a:ext cx="1627563" cy="197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B220-D6D7-DC46-9B76-A6F7D0DDA59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79463" cy="314325"/>
          </a:xfrm>
          <a:prstGeom prst="rect">
            <a:avLst/>
          </a:prstGeom>
        </p:spPr>
        <p:txBody>
          <a:bodyPr/>
          <a:lstStyle/>
          <a:p>
            <a:r>
              <a:rPr lang="en-US" sz="800" dirty="0" smtClean="0">
                <a:solidFill>
                  <a:srgbClr val="F44647"/>
                </a:solidFill>
              </a:rPr>
              <a:t>Thank You</a:t>
            </a:r>
            <a:endParaRPr lang="en-US" sz="800" dirty="0">
              <a:solidFill>
                <a:srgbClr val="F446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4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4213" y="1532146"/>
            <a:ext cx="5361715" cy="345869"/>
          </a:xfrm>
        </p:spPr>
        <p:txBody>
          <a:bodyPr>
            <a:noAutofit/>
          </a:bodyPr>
          <a:lstStyle/>
          <a:p>
            <a:pPr rtl="0" eaLnBrk="1" latinLnBrk="0" hangingPunct="1"/>
            <a:r>
              <a:rPr lang="en-US" sz="4800" i="1" dirty="0" smtClean="0">
                <a:solidFill>
                  <a:schemeClr val="accent1"/>
                </a:solidFill>
                <a:latin typeface="Constantia" charset="0"/>
                <a:ea typeface="Constantia" charset="0"/>
                <a:cs typeface="Constantia" charset="0"/>
              </a:rPr>
              <a:t>An audience generated question comes after the Q&amp;A slide, added after the webcast</a:t>
            </a:r>
            <a:endParaRPr lang="en-US" sz="4800" i="1" dirty="0">
              <a:solidFill>
                <a:schemeClr val="accent1"/>
              </a:solidFill>
              <a:latin typeface="Constantia" charset="0"/>
              <a:ea typeface="Constantia" charset="0"/>
              <a:cs typeface="Constantia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B220-D6D7-DC46-9B76-A6F7D0DDA59A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3" b="10933"/>
          <a:stretch/>
        </p:blipFill>
        <p:spPr>
          <a:xfrm>
            <a:off x="0" y="256032"/>
            <a:ext cx="4572000" cy="58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2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B220-D6D7-DC46-9B76-A6F7D0DDA59A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267" y="1621367"/>
            <a:ext cx="4309533" cy="35912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044267" y="4819973"/>
            <a:ext cx="4309533" cy="3926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000" kern="0" dirty="0" smtClean="0">
                <a:solidFill>
                  <a:schemeClr val="bg1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15 </a:t>
            </a:r>
            <a:r>
              <a:rPr lang="mr-IN" sz="1000" kern="0" dirty="0">
                <a:solidFill>
                  <a:schemeClr val="bg1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–</a:t>
            </a:r>
            <a:r>
              <a:rPr lang="en-US" sz="1000" kern="0" dirty="0">
                <a:solidFill>
                  <a:schemeClr val="bg1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 </a:t>
            </a:r>
            <a:r>
              <a:rPr lang="en-US" sz="1000" kern="0" dirty="0" smtClean="0">
                <a:solidFill>
                  <a:schemeClr val="bg1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17 </a:t>
            </a:r>
            <a:r>
              <a:rPr lang="en-US" sz="1000" kern="0" dirty="0">
                <a:solidFill>
                  <a:schemeClr val="bg1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OCTOBER </a:t>
            </a:r>
            <a:r>
              <a:rPr lang="en-US" sz="1000" kern="0" dirty="0" smtClean="0">
                <a:solidFill>
                  <a:schemeClr val="bg1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2018      </a:t>
            </a:r>
            <a:r>
              <a:rPr lang="en-US" sz="1000" kern="0" dirty="0">
                <a:solidFill>
                  <a:schemeClr val="bg1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ATLANTA</a:t>
            </a:r>
          </a:p>
        </p:txBody>
      </p:sp>
      <p:sp>
        <p:nvSpPr>
          <p:cNvPr id="9" name="Oval 8"/>
          <p:cNvSpPr/>
          <p:nvPr/>
        </p:nvSpPr>
        <p:spPr>
          <a:xfrm>
            <a:off x="9568874" y="4984367"/>
            <a:ext cx="46181" cy="46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Today’s Speakers </a:t>
            </a:r>
            <a:r>
              <a:rPr lang="en-US" dirty="0" smtClean="0">
                <a:solidFill>
                  <a:srgbClr val="FF0000"/>
                </a:solidFill>
              </a:rPr>
              <a:t>[Add alpha by last name, left to right]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B220-D6D7-DC46-9B76-A6F7D0DDA59A}" type="slidenum">
              <a:rPr lang="en-US" smtClean="0"/>
              <a:t>3</a:t>
            </a:fld>
            <a:endParaRPr lang="en-US"/>
          </a:p>
        </p:txBody>
      </p:sp>
      <p:pic>
        <p:nvPicPr>
          <p:cNvPr id="19" name="Picture Placeholder 18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6" b="8696"/>
          <a:stretch>
            <a:fillRect/>
          </a:stretch>
        </p:blipFill>
        <p:spPr>
          <a:xfrm>
            <a:off x="662285" y="1547955"/>
            <a:ext cx="2613025" cy="2613025"/>
          </a:xfrm>
        </p:spPr>
      </p:pic>
      <p:pic>
        <p:nvPicPr>
          <p:cNvPr id="20" name="Picture Placeholder 19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6" b="8696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Some Lady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Vice President Marketing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Anyco</a:t>
            </a:r>
            <a:endParaRPr lang="en-US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99790" y="5723381"/>
            <a:ext cx="2600623" cy="2728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4"/>
              </a:rPr>
              <a:t>slady@anyco.com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Bob Kelly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Chairman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/>
        <p:txBody>
          <a:bodyPr>
            <a:noAutofit/>
          </a:bodyPr>
          <a:lstStyle/>
          <a:p>
            <a:r>
              <a:rPr lang="en-US" b="0" dirty="0" smtClean="0"/>
              <a:t>Sales Management Association</a:t>
            </a:r>
            <a:endParaRPr lang="en-US" b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3576291" y="5723381"/>
            <a:ext cx="2600623" cy="2728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5"/>
              </a:rPr>
              <a:t>rjkelly@salesmanagement.org</a:t>
            </a:r>
            <a:endParaRPr lang="en-US" dirty="0"/>
          </a:p>
        </p:txBody>
      </p:sp>
      <p:sp>
        <p:nvSpPr>
          <p:cNvPr id="21" name="Text Placeholder 9"/>
          <p:cNvSpPr txBox="1">
            <a:spLocks/>
          </p:cNvSpPr>
          <p:nvPr/>
        </p:nvSpPr>
        <p:spPr>
          <a:xfrm>
            <a:off x="6452792" y="4317906"/>
            <a:ext cx="2613324" cy="3594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1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Guy Somers</a:t>
            </a:r>
            <a:endParaRPr lang="en-US" dirty="0"/>
          </a:p>
        </p:txBody>
      </p:sp>
      <p:sp>
        <p:nvSpPr>
          <p:cNvPr id="22" name="Text Placeholder 10"/>
          <p:cNvSpPr txBox="1">
            <a:spLocks/>
          </p:cNvSpPr>
          <p:nvPr/>
        </p:nvSpPr>
        <p:spPr>
          <a:xfrm>
            <a:off x="6452792" y="4745320"/>
            <a:ext cx="2613324" cy="3618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Chief </a:t>
            </a:r>
            <a:r>
              <a:rPr lang="en-US" smtClean="0"/>
              <a:t>Executive Officer</a:t>
            </a:r>
            <a:endParaRPr lang="en-US" dirty="0"/>
          </a:p>
        </p:txBody>
      </p:sp>
      <p:sp>
        <p:nvSpPr>
          <p:cNvPr id="23" name="Text Placeholder 11"/>
          <p:cNvSpPr txBox="1">
            <a:spLocks/>
          </p:cNvSpPr>
          <p:nvPr/>
        </p:nvSpPr>
        <p:spPr>
          <a:xfrm>
            <a:off x="6452792" y="5190583"/>
            <a:ext cx="2613324" cy="36180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1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err="1" smtClean="0"/>
              <a:t>Whatco</a:t>
            </a:r>
            <a:endParaRPr lang="en-US" b="0" dirty="0"/>
          </a:p>
        </p:txBody>
      </p:sp>
      <p:sp>
        <p:nvSpPr>
          <p:cNvPr id="24" name="Text Placeholder 12"/>
          <p:cNvSpPr txBox="1">
            <a:spLocks/>
          </p:cNvSpPr>
          <p:nvPr/>
        </p:nvSpPr>
        <p:spPr>
          <a:xfrm>
            <a:off x="6465493" y="5723381"/>
            <a:ext cx="2600623" cy="272809"/>
          </a:xfrm>
          <a:prstGeom prst="rect">
            <a:avLst/>
          </a:prstGeom>
        </p:spPr>
        <p:txBody>
          <a:bodyPr anchor="ctr" anchorCtr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6"/>
              </a:rPr>
              <a:t>someguy@whatco.com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25" name="Picture Placeholder 1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0" t="3817" r="10367" b="11898"/>
          <a:stretch/>
        </p:blipFill>
        <p:spPr>
          <a:xfrm>
            <a:off x="6502157" y="1519717"/>
            <a:ext cx="2157808" cy="2617083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>
            <a:off x="9066116" y="1150385"/>
            <a:ext cx="375468" cy="1451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27" name="TextBox 26"/>
          <p:cNvSpPr txBox="1"/>
          <p:nvPr/>
        </p:nvSpPr>
        <p:spPr>
          <a:xfrm>
            <a:off x="9568543" y="1150385"/>
            <a:ext cx="2400300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Constantia 32 pt.</a:t>
            </a:r>
            <a:endParaRPr lang="en-US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59965" y="5492702"/>
            <a:ext cx="2400300" cy="92333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All Presenter info is Calibri Light 18 pt. with the persons name Bold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110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1524000" y="1236510"/>
            <a:ext cx="6719891" cy="1424462"/>
          </a:xfrm>
        </p:spPr>
        <p:txBody>
          <a:bodyPr>
            <a:normAutofit/>
          </a:bodyPr>
          <a:lstStyle/>
          <a:p>
            <a:r>
              <a:rPr lang="en-US" dirty="0" smtClean="0"/>
              <a:t>This is the Name of the Webcast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Sales Management Association </a:t>
            </a:r>
            <a:r>
              <a:rPr lang="en-US" dirty="0" smtClean="0"/>
              <a:t>Webcast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13 October 2016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4294967295"/>
          </p:nvPr>
        </p:nvSpPr>
        <p:spPr>
          <a:xfrm>
            <a:off x="7272338" y="4233863"/>
            <a:ext cx="4919662" cy="3619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800" dirty="0" smtClean="0">
                <a:latin typeface="Calibri Light" charset="0"/>
                <a:ea typeface="Calibri Light" charset="0"/>
                <a:cs typeface="Calibri Light" charset="0"/>
              </a:rPr>
            </a:br>
            <a:endParaRPr lang="en-US" sz="18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 Placeholder 15"/>
          <p:cNvSpPr txBox="1">
            <a:spLocks/>
          </p:cNvSpPr>
          <p:nvPr/>
        </p:nvSpPr>
        <p:spPr>
          <a:xfrm>
            <a:off x="1523999" y="4238316"/>
            <a:ext cx="3176589" cy="3618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1800" b="1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  <a:t>Bob Kelly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  <a:t>Chairman</a:t>
            </a:r>
            <a:b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  <a:t>Sales Management Association</a:t>
            </a:r>
            <a:b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hlinkClick r:id="rId3"/>
              </a:rPr>
              <a:t>rjkelly@salesmanagement.org</a:t>
            </a:r>
            <a: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b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</a:br>
            <a:endParaRPr lang="en-US" sz="1800" dirty="0">
              <a:solidFill>
                <a:srgbClr val="000000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3" name="Text Placeholder 15"/>
          <p:cNvSpPr txBox="1">
            <a:spLocks/>
          </p:cNvSpPr>
          <p:nvPr/>
        </p:nvSpPr>
        <p:spPr>
          <a:xfrm>
            <a:off x="5119699" y="4233548"/>
            <a:ext cx="2605810" cy="3618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1800" b="1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  <a:t>Some Guy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  <a:t>Vice President Marketing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  <a:t>Random Company</a:t>
            </a:r>
            <a:b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hlinkClick r:id="rId4"/>
              </a:rPr>
              <a:t>lsguy@random.com</a:t>
            </a:r>
            <a: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  <a:t>  </a:t>
            </a:r>
            <a:b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</a:br>
            <a:endParaRPr lang="en-US" sz="1800" dirty="0">
              <a:solidFill>
                <a:srgbClr val="000000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4" name="Text Placeholder 15"/>
          <p:cNvSpPr txBox="1">
            <a:spLocks/>
          </p:cNvSpPr>
          <p:nvPr/>
        </p:nvSpPr>
        <p:spPr>
          <a:xfrm>
            <a:off x="8243891" y="4228781"/>
            <a:ext cx="3638545" cy="3618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1800" b="1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  <a:t>Some Lady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  <a:t>Chief Executive Officer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  <a:t>Anyco</a:t>
            </a:r>
            <a:b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hlinkClick r:id="rId5"/>
              </a:rPr>
              <a:t>slady@anyco.com</a:t>
            </a:r>
            <a: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  <a:t>   </a:t>
            </a:r>
            <a:br>
              <a:rPr lang="en-US" sz="180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</a:br>
            <a:endParaRPr lang="en-US" sz="1800" dirty="0">
              <a:solidFill>
                <a:srgbClr val="000000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74528" y="2660972"/>
            <a:ext cx="2400300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This is the same as the first slide.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630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B220-D6D7-DC46-9B76-A6F7D0DDA59A}" type="slidenum">
              <a:rPr lang="en-US" smtClean="0"/>
              <a:t>5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Here is some text in a list of bullet points</a:t>
            </a:r>
          </a:p>
          <a:p>
            <a:r>
              <a:rPr lang="en-US" dirty="0" smtClean="0"/>
              <a:t>Some more text in a second bullet point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4051" y="1139929"/>
            <a:ext cx="7130396" cy="4066357"/>
          </a:xfrm>
        </p:spPr>
        <p:txBody>
          <a:bodyPr/>
          <a:lstStyle/>
          <a:p>
            <a:r>
              <a:rPr lang="en-US" dirty="0" smtClean="0"/>
              <a:t>This is a section divider slide that has some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Slide Title With Some Sample Charts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B220-D6D7-DC46-9B76-A6F7D0DDA59A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43"/>
          <a:stretch/>
        </p:blipFill>
        <p:spPr>
          <a:xfrm>
            <a:off x="1496582" y="1313325"/>
            <a:ext cx="3522046" cy="50430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82"/>
          <a:stretch/>
        </p:blipFill>
        <p:spPr>
          <a:xfrm>
            <a:off x="6949739" y="1182773"/>
            <a:ext cx="3594436" cy="46145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92" b="-3282"/>
          <a:stretch/>
        </p:blipFill>
        <p:spPr>
          <a:xfrm>
            <a:off x="7102139" y="5943600"/>
            <a:ext cx="3594436" cy="41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19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3712" y="3337916"/>
            <a:ext cx="1653775" cy="793766"/>
          </a:xfrm>
        </p:spPr>
        <p:txBody>
          <a:bodyPr>
            <a:normAutofit/>
          </a:bodyPr>
          <a:lstStyle/>
          <a:p>
            <a:r>
              <a:rPr lang="en-US" sz="800" dirty="0" smtClean="0"/>
              <a:t>Training Effectiveness</a:t>
            </a:r>
            <a:endParaRPr lang="en-US" sz="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B220-D6D7-DC46-9B76-A6F7D0DDA59A}" type="slidenum">
              <a:rPr lang="en-US" smtClean="0"/>
              <a:t>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7089" y="1638171"/>
            <a:ext cx="5790417" cy="2743012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This is a headline that is put next to a single chart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190" y="1270857"/>
            <a:ext cx="3738989" cy="492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9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Headline Slide. OK to Ditch This Heading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B220-D6D7-DC46-9B76-A6F7D0DDA59A}" type="slidenum">
              <a:rPr lang="en-US" smtClean="0"/>
              <a:t>9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“So here’s another thing. Fifty-percent of people say they are concerned about </a:t>
            </a:r>
            <a:r>
              <a:rPr lang="en-US" dirty="0" err="1" smtClean="0"/>
              <a:t>hiscupuquit</a:t>
            </a:r>
            <a:r>
              <a:rPr lang="en-US" dirty="0"/>
              <a:t>.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5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MA Color Palette">
      <a:dk1>
        <a:srgbClr val="000000"/>
      </a:dk1>
      <a:lt1>
        <a:srgbClr val="FFFFFF"/>
      </a:lt1>
      <a:dk2>
        <a:srgbClr val="38474F"/>
      </a:dk2>
      <a:lt2>
        <a:srgbClr val="EDEFF2"/>
      </a:lt2>
      <a:accent1>
        <a:srgbClr val="F44747"/>
      </a:accent1>
      <a:accent2>
        <a:srgbClr val="FFEAED"/>
      </a:accent2>
      <a:accent3>
        <a:srgbClr val="38474F"/>
      </a:accent3>
      <a:accent4>
        <a:srgbClr val="8EA3AD"/>
      </a:accent4>
      <a:accent5>
        <a:srgbClr val="AFBFC4"/>
      </a:accent5>
      <a:accent6>
        <a:srgbClr val="EDEFF2"/>
      </a:accent6>
      <a:hlink>
        <a:srgbClr val="F44747"/>
      </a:hlink>
      <a:folHlink>
        <a:srgbClr val="932728"/>
      </a:folHlink>
    </a:clrScheme>
    <a:fontScheme name="Calibri Light-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813</TotalTime>
  <Words>522</Words>
  <Application>Microsoft Macintosh PowerPoint</Application>
  <PresentationFormat>Widescreen</PresentationFormat>
  <Paragraphs>150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Calibri</vt:lpstr>
      <vt:lpstr>Calibri Light</vt:lpstr>
      <vt:lpstr>Constantia</vt:lpstr>
      <vt:lpstr>Geneva</vt:lpstr>
      <vt:lpstr>Roboto</vt:lpstr>
      <vt:lpstr>Times New Roman</vt:lpstr>
      <vt:lpstr>Wingdings</vt:lpstr>
      <vt:lpstr>Arial</vt:lpstr>
      <vt:lpstr>Office Theme</vt:lpstr>
      <vt:lpstr>This is the Name of the Webcast</vt:lpstr>
      <vt:lpstr>PowerPoint Presentation</vt:lpstr>
      <vt:lpstr>Today’s Speakers [Add alpha by last name, left to right]</vt:lpstr>
      <vt:lpstr>This is the Name of the Webcast</vt:lpstr>
      <vt:lpstr>Slide title</vt:lpstr>
      <vt:lpstr>This is a section divider slide that has some text here</vt:lpstr>
      <vt:lpstr>Another Slide Title With Some Sample Charts</vt:lpstr>
      <vt:lpstr>Training Effectiveness</vt:lpstr>
      <vt:lpstr>Another Headline Slide. OK to Ditch This Heading</vt:lpstr>
      <vt:lpstr>A Table It’s a Wide One</vt:lpstr>
      <vt:lpstr>A Simpler Table</vt:lpstr>
      <vt:lpstr>How Does Training Become More Nimble?</vt:lpstr>
      <vt:lpstr>Your Questions [add panelists left to right by last name]</vt:lpstr>
      <vt:lpstr>PowerPoint Presentation</vt:lpstr>
      <vt:lpstr>Thank You</vt:lpstr>
      <vt:lpstr>An audience generated question comes after the Q&amp;A slide, added after the webcast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75</cp:revision>
  <cp:lastPrinted>2016-10-13T15:19:25Z</cp:lastPrinted>
  <dcterms:created xsi:type="dcterms:W3CDTF">2016-09-03T14:12:58Z</dcterms:created>
  <dcterms:modified xsi:type="dcterms:W3CDTF">2018-04-12T19:12:03Z</dcterms:modified>
</cp:coreProperties>
</file>